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6" r:id="rId1"/>
  </p:sldMasterIdLst>
  <p:notesMasterIdLst>
    <p:notesMasterId r:id="rId37"/>
  </p:notesMasterIdLst>
  <p:handoutMasterIdLst>
    <p:handoutMasterId r:id="rId38"/>
  </p:handoutMasterIdLst>
  <p:sldIdLst>
    <p:sldId id="308" r:id="rId2"/>
    <p:sldId id="260" r:id="rId3"/>
    <p:sldId id="288" r:id="rId4"/>
    <p:sldId id="323" r:id="rId5"/>
    <p:sldId id="337" r:id="rId6"/>
    <p:sldId id="346" r:id="rId7"/>
    <p:sldId id="347" r:id="rId8"/>
    <p:sldId id="353" r:id="rId9"/>
    <p:sldId id="354" r:id="rId10"/>
    <p:sldId id="352" r:id="rId11"/>
    <p:sldId id="358" r:id="rId12"/>
    <p:sldId id="359" r:id="rId13"/>
    <p:sldId id="356" r:id="rId14"/>
    <p:sldId id="339" r:id="rId15"/>
    <p:sldId id="306" r:id="rId16"/>
    <p:sldId id="336" r:id="rId17"/>
    <p:sldId id="334" r:id="rId18"/>
    <p:sldId id="284" r:id="rId19"/>
    <p:sldId id="335" r:id="rId20"/>
    <p:sldId id="279" r:id="rId21"/>
    <p:sldId id="317" r:id="rId22"/>
    <p:sldId id="318" r:id="rId23"/>
    <p:sldId id="319" r:id="rId24"/>
    <p:sldId id="340" r:id="rId25"/>
    <p:sldId id="280" r:id="rId26"/>
    <p:sldId id="267" r:id="rId27"/>
    <p:sldId id="272" r:id="rId28"/>
    <p:sldId id="286" r:id="rId29"/>
    <p:sldId id="276" r:id="rId30"/>
    <p:sldId id="326" r:id="rId31"/>
    <p:sldId id="287" r:id="rId32"/>
    <p:sldId id="273" r:id="rId33"/>
    <p:sldId id="269" r:id="rId34"/>
    <p:sldId id="329" r:id="rId35"/>
    <p:sldId id="330" r:id="rId36"/>
  </p:sldIdLst>
  <p:sldSz cx="9144000" cy="6858000" type="screen4x3"/>
  <p:notesSz cx="10234613" cy="70993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635"/>
    <a:srgbClr val="2B7E14"/>
    <a:srgbClr val="42912F"/>
    <a:srgbClr val="38A61A"/>
    <a:srgbClr val="369E2F"/>
    <a:srgbClr val="00FA71"/>
    <a:srgbClr val="808080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67" autoAdjust="0"/>
    <p:restoredTop sz="94237" autoAdjust="0"/>
  </p:normalViewPr>
  <p:slideViewPr>
    <p:cSldViewPr>
      <p:cViewPr>
        <p:scale>
          <a:sx n="120" d="100"/>
          <a:sy n="120" d="100"/>
        </p:scale>
        <p:origin x="-1692" y="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Eigene%20Dateien\Thorsten\OFFICE\GEMEINDE\Ludwigsburg\Vorstand\Finanzen\Vorstand%20Verm&#246;gensnachweis%20ETG%20LB%20laufend%20Konten&#252;bersicht%20und%20R&#252;cklage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'Jahr 2016 Vereinsversammlung'!$M$9</c:f>
              <c:strCache>
                <c:ptCount val="1"/>
                <c:pt idx="0">
                  <c:v>Einnahmen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strRef>
              <c:f>'Jahr 2016 Vereinsversammlung'!$N$8:$V$8</c:f>
              <c:strCach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strCache>
            </c:strRef>
          </c:cat>
          <c:val>
            <c:numRef>
              <c:f>'Jahr 2016 Vereinsversammlung'!$N$9:$V$9</c:f>
              <c:numCache>
                <c:formatCode>_-* #,##0.00\ [$€-407]_-;\-* #,##0.00\ [$€-407]_-;_-* "-"??\ [$€-407]_-;_-@_-</c:formatCode>
                <c:ptCount val="9"/>
                <c:pt idx="0">
                  <c:v>51340.36</c:v>
                </c:pt>
                <c:pt idx="1">
                  <c:v>57759.49</c:v>
                </c:pt>
                <c:pt idx="2">
                  <c:v>45078.8</c:v>
                </c:pt>
                <c:pt idx="3">
                  <c:v>44911.24</c:v>
                </c:pt>
                <c:pt idx="4">
                  <c:v>34660.9</c:v>
                </c:pt>
                <c:pt idx="5">
                  <c:v>30839.23</c:v>
                </c:pt>
                <c:pt idx="6">
                  <c:v>33632.58</c:v>
                </c:pt>
                <c:pt idx="7">
                  <c:v>30806.2</c:v>
                </c:pt>
                <c:pt idx="8">
                  <c:v>36458.6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'Jahr 2016 Vereinsversammlung'!$M$10</c:f>
              <c:strCache>
                <c:ptCount val="1"/>
                <c:pt idx="0">
                  <c:v>Ausgaben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'Jahr 2016 Vereinsversammlung'!$N$8:$V$8</c:f>
              <c:strCach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strCache>
            </c:strRef>
          </c:cat>
          <c:val>
            <c:numRef>
              <c:f>'Jahr 2016 Vereinsversammlung'!$N$10:$V$10</c:f>
              <c:numCache>
                <c:formatCode>_-* #,##0.00\ [$€-407]_-;\-* #,##0.00\ [$€-407]_-;_-* "-"??\ [$€-407]_-;_-@_-</c:formatCode>
                <c:ptCount val="9"/>
                <c:pt idx="0">
                  <c:v>42631.65</c:v>
                </c:pt>
                <c:pt idx="1">
                  <c:v>46205.5</c:v>
                </c:pt>
                <c:pt idx="2">
                  <c:v>50032.54</c:v>
                </c:pt>
                <c:pt idx="3">
                  <c:v>48349.65</c:v>
                </c:pt>
                <c:pt idx="4">
                  <c:v>24034.42</c:v>
                </c:pt>
                <c:pt idx="5">
                  <c:v>24339.13</c:v>
                </c:pt>
                <c:pt idx="6">
                  <c:v>30820.14</c:v>
                </c:pt>
                <c:pt idx="7">
                  <c:v>52667.76</c:v>
                </c:pt>
                <c:pt idx="8">
                  <c:v>49022.400000000001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'Jahr 2016 Vereinsversammlung'!$M$11</c:f>
              <c:strCache>
                <c:ptCount val="1"/>
                <c:pt idx="0">
                  <c:v>Saldo Jahr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'Jahr 2016 Vereinsversammlung'!$N$8:$V$8</c:f>
              <c:strCach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strCache>
            </c:strRef>
          </c:cat>
          <c:val>
            <c:numRef>
              <c:f>'Jahr 2016 Vereinsversammlung'!$N$11:$V$11</c:f>
              <c:numCache>
                <c:formatCode>_-* #,##0.00\ [$€-407]_-;\-* #,##0.00\ [$€-407]_-;_-* "-"??\ [$€-407]_-;_-@_-</c:formatCode>
                <c:ptCount val="9"/>
                <c:pt idx="0">
                  <c:v>8708.7099999999991</c:v>
                </c:pt>
                <c:pt idx="1">
                  <c:v>11553.99</c:v>
                </c:pt>
                <c:pt idx="2">
                  <c:v>-4953.74</c:v>
                </c:pt>
                <c:pt idx="3">
                  <c:v>-3438.41</c:v>
                </c:pt>
                <c:pt idx="4">
                  <c:v>10626.48</c:v>
                </c:pt>
                <c:pt idx="5">
                  <c:v>6500.1</c:v>
                </c:pt>
                <c:pt idx="6">
                  <c:v>2812.44</c:v>
                </c:pt>
                <c:pt idx="7">
                  <c:v>-21861.56</c:v>
                </c:pt>
                <c:pt idx="8">
                  <c:v>-12563.800000000003</c:v>
                </c:pt>
              </c:numCache>
            </c:numRef>
          </c:val>
          <c:smooth val="0"/>
        </c:ser>
        <c:ser>
          <c:idx val="5"/>
          <c:order val="3"/>
          <c:tx>
            <c:strRef>
              <c:f>'Jahr 2016 Vereinsversammlung'!$M$12</c:f>
              <c:strCache>
                <c:ptCount val="1"/>
                <c:pt idx="0">
                  <c:v>Vermögen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strRef>
              <c:f>'Jahr 2016 Vereinsversammlung'!$N$8:$V$8</c:f>
              <c:strCach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strCache>
            </c:strRef>
          </c:cat>
          <c:val>
            <c:numRef>
              <c:f>'Jahr 2016 Vereinsversammlung'!$N$12:$V$12</c:f>
              <c:numCache>
                <c:formatCode>_-* #,##0.00\ [$€-407]_-;\-* #,##0.00\ [$€-407]_-;_-* "-"??\ [$€-407]_-;_-@_-</c:formatCode>
                <c:ptCount val="9"/>
                <c:pt idx="0">
                  <c:v>61545.31</c:v>
                </c:pt>
                <c:pt idx="1">
                  <c:v>73099.3</c:v>
                </c:pt>
                <c:pt idx="2">
                  <c:v>68145.56</c:v>
                </c:pt>
                <c:pt idx="3">
                  <c:v>64707.15</c:v>
                </c:pt>
                <c:pt idx="4">
                  <c:v>75333.63</c:v>
                </c:pt>
                <c:pt idx="5">
                  <c:v>81833.73</c:v>
                </c:pt>
                <c:pt idx="6">
                  <c:v>84646.17</c:v>
                </c:pt>
                <c:pt idx="7">
                  <c:v>62784.61</c:v>
                </c:pt>
                <c:pt idx="8">
                  <c:v>50220.81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163264"/>
        <c:axId val="206276096"/>
      </c:lineChart>
      <c:catAx>
        <c:axId val="199163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de-DE"/>
          </a:p>
        </c:txPr>
        <c:crossAx val="206276096"/>
        <c:crosses val="autoZero"/>
        <c:auto val="1"/>
        <c:lblAlgn val="ctr"/>
        <c:lblOffset val="100"/>
        <c:noMultiLvlLbl val="0"/>
      </c:catAx>
      <c:valAx>
        <c:axId val="206276096"/>
        <c:scaling>
          <c:orientation val="minMax"/>
        </c:scaling>
        <c:delete val="0"/>
        <c:axPos val="l"/>
        <c:majorGridlines/>
        <c:numFmt formatCode="_-* #,##0.00\ [$€-407]_-;\-* #,##0.00\ [$€-407]_-;_-* &quot;-&quot;??\ [$€-407]_-;_-@_-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de-DE"/>
          </a:p>
        </c:txPr>
        <c:crossAx val="1991632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285189772626731"/>
          <c:y val="0.32986108443761603"/>
          <c:w val="0.19714810227373258"/>
          <c:h val="0.33333333333333331"/>
        </c:manualLayout>
      </c:layout>
      <c:overlay val="0"/>
      <c:txPr>
        <a:bodyPr/>
        <a:lstStyle/>
        <a:p>
          <a:pPr>
            <a:defRPr sz="775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de-DE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0" y="6744335"/>
            <a:ext cx="4434999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3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E94A0CA6-12E7-487F-92FE-F4557F2E936D}" type="datetimeFigureOut">
              <a:rPr lang="de-DE"/>
              <a:pPr>
                <a:defRPr/>
              </a:pPr>
              <a:t>15.03.2017</a:t>
            </a:fld>
            <a:endParaRPr lang="de-DE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0"/>
            <a:ext cx="4434999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3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838" y="6742692"/>
            <a:ext cx="4434999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83F6F5A4-770A-475E-ADAB-0CEDCFD760E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4341" name="Picture 7" descr="Logo_Bri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5594" y="0"/>
            <a:ext cx="3129019" cy="540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12146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4999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7838" y="0"/>
            <a:ext cx="4434999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1688" y="531813"/>
            <a:ext cx="3551237" cy="2662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462" y="3372167"/>
            <a:ext cx="8187690" cy="319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2692"/>
            <a:ext cx="4434999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838" y="6742692"/>
            <a:ext cx="4434999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32D883F5-29FD-4558-BFEA-CA61089604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9696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D883F5-29FD-4558-BFEA-CA610896042B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D883F5-29FD-4558-BFEA-CA610896042B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Dateien\ETG Ludwigsburg\Bildmaterial\blog_header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46313"/>
            <a:ext cx="9144000" cy="2365375"/>
          </a:xfrm>
          <a:prstGeom prst="rect">
            <a:avLst/>
          </a:prstGeom>
          <a:noFill/>
          <a:effectLst>
            <a:outerShdw blurRad="127000" dist="635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5" name="Freeform 3"/>
          <p:cNvSpPr>
            <a:spLocks noEditPoints="1"/>
          </p:cNvSpPr>
          <p:nvPr/>
        </p:nvSpPr>
        <p:spPr bwMode="auto">
          <a:xfrm>
            <a:off x="412750" y="501650"/>
            <a:ext cx="1274763" cy="157163"/>
          </a:xfrm>
          <a:custGeom>
            <a:avLst/>
            <a:gdLst/>
            <a:ahLst/>
            <a:cxnLst>
              <a:cxn ang="0">
                <a:pos x="0" y="54"/>
              </a:cxn>
              <a:cxn ang="0">
                <a:pos x="46" y="102"/>
              </a:cxn>
              <a:cxn ang="0">
                <a:pos x="23" y="86"/>
              </a:cxn>
              <a:cxn ang="0">
                <a:pos x="23" y="21"/>
              </a:cxn>
              <a:cxn ang="0">
                <a:pos x="46" y="6"/>
              </a:cxn>
              <a:cxn ang="0">
                <a:pos x="113" y="59"/>
              </a:cxn>
              <a:cxn ang="0">
                <a:pos x="73" y="87"/>
              </a:cxn>
              <a:cxn ang="0">
                <a:pos x="115" y="97"/>
              </a:cxn>
              <a:cxn ang="0">
                <a:pos x="123" y="44"/>
              </a:cxn>
              <a:cxn ang="0">
                <a:pos x="110" y="88"/>
              </a:cxn>
              <a:cxn ang="0">
                <a:pos x="85" y="79"/>
              </a:cxn>
              <a:cxn ang="0">
                <a:pos x="157" y="50"/>
              </a:cxn>
              <a:cxn ang="0">
                <a:pos x="195" y="50"/>
              </a:cxn>
              <a:cxn ang="0">
                <a:pos x="232" y="101"/>
              </a:cxn>
              <a:cxn ang="0">
                <a:pos x="192" y="39"/>
              </a:cxn>
              <a:cxn ang="0">
                <a:pos x="145" y="37"/>
              </a:cxn>
              <a:cxn ang="0">
                <a:pos x="295" y="99"/>
              </a:cxn>
              <a:cxn ang="0">
                <a:pos x="302" y="40"/>
              </a:cxn>
              <a:cxn ang="0">
                <a:pos x="252" y="33"/>
              </a:cxn>
              <a:cxn ang="0">
                <a:pos x="293" y="45"/>
              </a:cxn>
              <a:cxn ang="0">
                <a:pos x="281" y="94"/>
              </a:cxn>
              <a:cxn ang="0">
                <a:pos x="350" y="103"/>
              </a:cxn>
              <a:cxn ang="0">
                <a:pos x="382" y="92"/>
              </a:cxn>
              <a:cxn ang="0">
                <a:pos x="342" y="90"/>
              </a:cxn>
              <a:cxn ang="0">
                <a:pos x="399" y="46"/>
              </a:cxn>
              <a:cxn ang="0">
                <a:pos x="435" y="78"/>
              </a:cxn>
              <a:cxn ang="0">
                <a:pos x="400" y="88"/>
              </a:cxn>
              <a:cxn ang="0">
                <a:pos x="446" y="80"/>
              </a:cxn>
              <a:cxn ang="0">
                <a:pos x="410" y="47"/>
              </a:cxn>
              <a:cxn ang="0">
                <a:pos x="433" y="31"/>
              </a:cxn>
              <a:cxn ang="0">
                <a:pos x="510" y="7"/>
              </a:cxn>
              <a:cxn ang="0">
                <a:pos x="644" y="68"/>
              </a:cxn>
              <a:cxn ang="0">
                <a:pos x="612" y="31"/>
              </a:cxn>
              <a:cxn ang="0">
                <a:pos x="591" y="81"/>
              </a:cxn>
              <a:cxn ang="0">
                <a:pos x="638" y="97"/>
              </a:cxn>
              <a:cxn ang="0">
                <a:pos x="632" y="51"/>
              </a:cxn>
              <a:cxn ang="0">
                <a:pos x="674" y="31"/>
              </a:cxn>
              <a:cxn ang="0">
                <a:pos x="676" y="10"/>
              </a:cxn>
              <a:cxn ang="0">
                <a:pos x="698" y="97"/>
              </a:cxn>
              <a:cxn ang="0">
                <a:pos x="708" y="22"/>
              </a:cxn>
              <a:cxn ang="0">
                <a:pos x="731" y="84"/>
              </a:cxn>
              <a:cxn ang="0">
                <a:pos x="771" y="100"/>
              </a:cxn>
              <a:cxn ang="0">
                <a:pos x="772" y="33"/>
              </a:cxn>
              <a:cxn ang="0">
                <a:pos x="741" y="9"/>
              </a:cxn>
              <a:cxn ang="0">
                <a:pos x="774" y="54"/>
              </a:cxn>
              <a:cxn ang="0">
                <a:pos x="744" y="88"/>
              </a:cxn>
              <a:cxn ang="0">
                <a:pos x="824" y="45"/>
              </a:cxn>
              <a:cxn ang="0">
                <a:pos x="817" y="35"/>
              </a:cxn>
              <a:cxn ang="0">
                <a:pos x="863" y="100"/>
              </a:cxn>
              <a:cxn ang="0">
                <a:pos x="905" y="73"/>
              </a:cxn>
              <a:cxn ang="0">
                <a:pos x="863" y="33"/>
              </a:cxn>
              <a:cxn ang="0">
                <a:pos x="892" y="77"/>
              </a:cxn>
              <a:cxn ang="0">
                <a:pos x="861" y="85"/>
              </a:cxn>
              <a:cxn ang="0">
                <a:pos x="871" y="40"/>
              </a:cxn>
              <a:cxn ang="0">
                <a:pos x="950" y="41"/>
              </a:cxn>
              <a:cxn ang="0">
                <a:pos x="969" y="35"/>
              </a:cxn>
              <a:cxn ang="0">
                <a:pos x="925" y="50"/>
              </a:cxn>
              <a:cxn ang="0">
                <a:pos x="1038" y="55"/>
              </a:cxn>
              <a:cxn ang="0">
                <a:pos x="1014" y="37"/>
              </a:cxn>
            </a:cxnLst>
            <a:rect l="0" t="0" r="r" b="b"/>
            <a:pathLst>
              <a:path w="1048" h="129">
                <a:moveTo>
                  <a:pt x="40" y="6"/>
                </a:moveTo>
                <a:lnTo>
                  <a:pt x="35" y="6"/>
                </a:lnTo>
                <a:lnTo>
                  <a:pt x="31" y="6"/>
                </a:lnTo>
                <a:lnTo>
                  <a:pt x="27" y="8"/>
                </a:lnTo>
                <a:lnTo>
                  <a:pt x="24" y="9"/>
                </a:lnTo>
                <a:lnTo>
                  <a:pt x="17" y="14"/>
                </a:lnTo>
                <a:lnTo>
                  <a:pt x="11" y="19"/>
                </a:lnTo>
                <a:lnTo>
                  <a:pt x="7" y="26"/>
                </a:lnTo>
                <a:lnTo>
                  <a:pt x="5" y="30"/>
                </a:lnTo>
                <a:lnTo>
                  <a:pt x="3" y="35"/>
                </a:lnTo>
                <a:lnTo>
                  <a:pt x="2" y="39"/>
                </a:lnTo>
                <a:lnTo>
                  <a:pt x="1" y="44"/>
                </a:lnTo>
                <a:lnTo>
                  <a:pt x="0" y="49"/>
                </a:lnTo>
                <a:lnTo>
                  <a:pt x="0" y="54"/>
                </a:lnTo>
                <a:lnTo>
                  <a:pt x="0" y="59"/>
                </a:lnTo>
                <a:lnTo>
                  <a:pt x="1" y="64"/>
                </a:lnTo>
                <a:lnTo>
                  <a:pt x="3" y="74"/>
                </a:lnTo>
                <a:lnTo>
                  <a:pt x="6" y="82"/>
                </a:lnTo>
                <a:lnTo>
                  <a:pt x="8" y="85"/>
                </a:lnTo>
                <a:lnTo>
                  <a:pt x="11" y="89"/>
                </a:lnTo>
                <a:lnTo>
                  <a:pt x="16" y="94"/>
                </a:lnTo>
                <a:lnTo>
                  <a:pt x="20" y="97"/>
                </a:lnTo>
                <a:lnTo>
                  <a:pt x="23" y="99"/>
                </a:lnTo>
                <a:lnTo>
                  <a:pt x="27" y="100"/>
                </a:lnTo>
                <a:lnTo>
                  <a:pt x="30" y="101"/>
                </a:lnTo>
                <a:lnTo>
                  <a:pt x="35" y="102"/>
                </a:lnTo>
                <a:lnTo>
                  <a:pt x="39" y="102"/>
                </a:lnTo>
                <a:lnTo>
                  <a:pt x="46" y="102"/>
                </a:lnTo>
                <a:lnTo>
                  <a:pt x="52" y="100"/>
                </a:lnTo>
                <a:lnTo>
                  <a:pt x="59" y="98"/>
                </a:lnTo>
                <a:lnTo>
                  <a:pt x="65" y="95"/>
                </a:lnTo>
                <a:lnTo>
                  <a:pt x="59" y="87"/>
                </a:lnTo>
                <a:lnTo>
                  <a:pt x="54" y="89"/>
                </a:lnTo>
                <a:lnTo>
                  <a:pt x="52" y="90"/>
                </a:lnTo>
                <a:lnTo>
                  <a:pt x="50" y="91"/>
                </a:lnTo>
                <a:lnTo>
                  <a:pt x="45" y="92"/>
                </a:lnTo>
                <a:lnTo>
                  <a:pt x="41" y="93"/>
                </a:lnTo>
                <a:lnTo>
                  <a:pt x="37" y="92"/>
                </a:lnTo>
                <a:lnTo>
                  <a:pt x="33" y="92"/>
                </a:lnTo>
                <a:lnTo>
                  <a:pt x="29" y="90"/>
                </a:lnTo>
                <a:lnTo>
                  <a:pt x="26" y="89"/>
                </a:lnTo>
                <a:lnTo>
                  <a:pt x="23" y="86"/>
                </a:lnTo>
                <a:lnTo>
                  <a:pt x="20" y="83"/>
                </a:lnTo>
                <a:lnTo>
                  <a:pt x="17" y="80"/>
                </a:lnTo>
                <a:lnTo>
                  <a:pt x="15" y="75"/>
                </a:lnTo>
                <a:lnTo>
                  <a:pt x="14" y="71"/>
                </a:lnTo>
                <a:lnTo>
                  <a:pt x="13" y="67"/>
                </a:lnTo>
                <a:lnTo>
                  <a:pt x="12" y="62"/>
                </a:lnTo>
                <a:lnTo>
                  <a:pt x="12" y="56"/>
                </a:lnTo>
                <a:lnTo>
                  <a:pt x="13" y="48"/>
                </a:lnTo>
                <a:lnTo>
                  <a:pt x="13" y="41"/>
                </a:lnTo>
                <a:lnTo>
                  <a:pt x="15" y="36"/>
                </a:lnTo>
                <a:lnTo>
                  <a:pt x="16" y="31"/>
                </a:lnTo>
                <a:lnTo>
                  <a:pt x="18" y="27"/>
                </a:lnTo>
                <a:lnTo>
                  <a:pt x="20" y="24"/>
                </a:lnTo>
                <a:lnTo>
                  <a:pt x="23" y="21"/>
                </a:lnTo>
                <a:lnTo>
                  <a:pt x="25" y="19"/>
                </a:lnTo>
                <a:lnTo>
                  <a:pt x="29" y="17"/>
                </a:lnTo>
                <a:lnTo>
                  <a:pt x="32" y="16"/>
                </a:lnTo>
                <a:lnTo>
                  <a:pt x="35" y="15"/>
                </a:lnTo>
                <a:lnTo>
                  <a:pt x="39" y="15"/>
                </a:lnTo>
                <a:lnTo>
                  <a:pt x="44" y="15"/>
                </a:lnTo>
                <a:lnTo>
                  <a:pt x="49" y="16"/>
                </a:lnTo>
                <a:lnTo>
                  <a:pt x="53" y="18"/>
                </a:lnTo>
                <a:lnTo>
                  <a:pt x="57" y="20"/>
                </a:lnTo>
                <a:lnTo>
                  <a:pt x="63" y="13"/>
                </a:lnTo>
                <a:lnTo>
                  <a:pt x="58" y="10"/>
                </a:lnTo>
                <a:lnTo>
                  <a:pt x="52" y="8"/>
                </a:lnTo>
                <a:lnTo>
                  <a:pt x="49" y="7"/>
                </a:lnTo>
                <a:lnTo>
                  <a:pt x="46" y="6"/>
                </a:lnTo>
                <a:lnTo>
                  <a:pt x="40" y="6"/>
                </a:lnTo>
                <a:close/>
                <a:moveTo>
                  <a:pt x="80" y="48"/>
                </a:moveTo>
                <a:lnTo>
                  <a:pt x="84" y="45"/>
                </a:lnTo>
                <a:lnTo>
                  <a:pt x="89" y="43"/>
                </a:lnTo>
                <a:lnTo>
                  <a:pt x="96" y="40"/>
                </a:lnTo>
                <a:lnTo>
                  <a:pt x="102" y="39"/>
                </a:lnTo>
                <a:lnTo>
                  <a:pt x="105" y="40"/>
                </a:lnTo>
                <a:lnTo>
                  <a:pt x="107" y="40"/>
                </a:lnTo>
                <a:lnTo>
                  <a:pt x="109" y="42"/>
                </a:lnTo>
                <a:lnTo>
                  <a:pt x="111" y="43"/>
                </a:lnTo>
                <a:lnTo>
                  <a:pt x="112" y="45"/>
                </a:lnTo>
                <a:lnTo>
                  <a:pt x="113" y="47"/>
                </a:lnTo>
                <a:lnTo>
                  <a:pt x="113" y="54"/>
                </a:lnTo>
                <a:lnTo>
                  <a:pt x="113" y="59"/>
                </a:lnTo>
                <a:lnTo>
                  <a:pt x="109" y="59"/>
                </a:lnTo>
                <a:lnTo>
                  <a:pt x="101" y="59"/>
                </a:lnTo>
                <a:lnTo>
                  <a:pt x="93" y="60"/>
                </a:lnTo>
                <a:lnTo>
                  <a:pt x="87" y="62"/>
                </a:lnTo>
                <a:lnTo>
                  <a:pt x="82" y="65"/>
                </a:lnTo>
                <a:lnTo>
                  <a:pt x="80" y="67"/>
                </a:lnTo>
                <a:lnTo>
                  <a:pt x="78" y="68"/>
                </a:lnTo>
                <a:lnTo>
                  <a:pt x="76" y="70"/>
                </a:lnTo>
                <a:lnTo>
                  <a:pt x="75" y="73"/>
                </a:lnTo>
                <a:lnTo>
                  <a:pt x="74" y="75"/>
                </a:lnTo>
                <a:lnTo>
                  <a:pt x="73" y="78"/>
                </a:lnTo>
                <a:lnTo>
                  <a:pt x="73" y="80"/>
                </a:lnTo>
                <a:lnTo>
                  <a:pt x="73" y="83"/>
                </a:lnTo>
                <a:lnTo>
                  <a:pt x="73" y="87"/>
                </a:lnTo>
                <a:lnTo>
                  <a:pt x="74" y="90"/>
                </a:lnTo>
                <a:lnTo>
                  <a:pt x="76" y="94"/>
                </a:lnTo>
                <a:lnTo>
                  <a:pt x="77" y="96"/>
                </a:lnTo>
                <a:lnTo>
                  <a:pt x="78" y="97"/>
                </a:lnTo>
                <a:lnTo>
                  <a:pt x="81" y="99"/>
                </a:lnTo>
                <a:lnTo>
                  <a:pt x="84" y="101"/>
                </a:lnTo>
                <a:lnTo>
                  <a:pt x="89" y="102"/>
                </a:lnTo>
                <a:lnTo>
                  <a:pt x="94" y="102"/>
                </a:lnTo>
                <a:lnTo>
                  <a:pt x="100" y="102"/>
                </a:lnTo>
                <a:lnTo>
                  <a:pt x="102" y="101"/>
                </a:lnTo>
                <a:lnTo>
                  <a:pt x="105" y="100"/>
                </a:lnTo>
                <a:lnTo>
                  <a:pt x="109" y="97"/>
                </a:lnTo>
                <a:lnTo>
                  <a:pt x="114" y="93"/>
                </a:lnTo>
                <a:lnTo>
                  <a:pt x="115" y="97"/>
                </a:lnTo>
                <a:lnTo>
                  <a:pt x="117" y="99"/>
                </a:lnTo>
                <a:lnTo>
                  <a:pt x="120" y="102"/>
                </a:lnTo>
                <a:lnTo>
                  <a:pt x="122" y="103"/>
                </a:lnTo>
                <a:lnTo>
                  <a:pt x="123" y="103"/>
                </a:lnTo>
                <a:lnTo>
                  <a:pt x="129" y="96"/>
                </a:lnTo>
                <a:lnTo>
                  <a:pt x="126" y="94"/>
                </a:lnTo>
                <a:lnTo>
                  <a:pt x="124" y="91"/>
                </a:lnTo>
                <a:lnTo>
                  <a:pt x="124" y="87"/>
                </a:lnTo>
                <a:lnTo>
                  <a:pt x="123" y="82"/>
                </a:lnTo>
                <a:lnTo>
                  <a:pt x="123" y="79"/>
                </a:lnTo>
                <a:lnTo>
                  <a:pt x="124" y="56"/>
                </a:lnTo>
                <a:lnTo>
                  <a:pt x="124" y="53"/>
                </a:lnTo>
                <a:lnTo>
                  <a:pt x="124" y="46"/>
                </a:lnTo>
                <a:lnTo>
                  <a:pt x="123" y="44"/>
                </a:lnTo>
                <a:lnTo>
                  <a:pt x="122" y="41"/>
                </a:lnTo>
                <a:lnTo>
                  <a:pt x="120" y="37"/>
                </a:lnTo>
                <a:lnTo>
                  <a:pt x="118" y="35"/>
                </a:lnTo>
                <a:lnTo>
                  <a:pt x="115" y="33"/>
                </a:lnTo>
                <a:lnTo>
                  <a:pt x="113" y="32"/>
                </a:lnTo>
                <a:lnTo>
                  <a:pt x="110" y="31"/>
                </a:lnTo>
                <a:lnTo>
                  <a:pt x="104" y="31"/>
                </a:lnTo>
                <a:lnTo>
                  <a:pt x="96" y="31"/>
                </a:lnTo>
                <a:lnTo>
                  <a:pt x="89" y="33"/>
                </a:lnTo>
                <a:lnTo>
                  <a:pt x="82" y="36"/>
                </a:lnTo>
                <a:lnTo>
                  <a:pt x="75" y="40"/>
                </a:lnTo>
                <a:lnTo>
                  <a:pt x="80" y="48"/>
                </a:lnTo>
                <a:close/>
                <a:moveTo>
                  <a:pt x="113" y="84"/>
                </a:moveTo>
                <a:lnTo>
                  <a:pt x="110" y="88"/>
                </a:lnTo>
                <a:lnTo>
                  <a:pt x="108" y="90"/>
                </a:lnTo>
                <a:lnTo>
                  <a:pt x="106" y="92"/>
                </a:lnTo>
                <a:lnTo>
                  <a:pt x="104" y="93"/>
                </a:lnTo>
                <a:lnTo>
                  <a:pt x="101" y="94"/>
                </a:lnTo>
                <a:lnTo>
                  <a:pt x="96" y="95"/>
                </a:lnTo>
                <a:lnTo>
                  <a:pt x="93" y="94"/>
                </a:lnTo>
                <a:lnTo>
                  <a:pt x="91" y="94"/>
                </a:lnTo>
                <a:lnTo>
                  <a:pt x="89" y="93"/>
                </a:lnTo>
                <a:lnTo>
                  <a:pt x="87" y="91"/>
                </a:lnTo>
                <a:lnTo>
                  <a:pt x="86" y="90"/>
                </a:lnTo>
                <a:lnTo>
                  <a:pt x="85" y="87"/>
                </a:lnTo>
                <a:lnTo>
                  <a:pt x="85" y="85"/>
                </a:lnTo>
                <a:lnTo>
                  <a:pt x="84" y="82"/>
                </a:lnTo>
                <a:lnTo>
                  <a:pt x="85" y="79"/>
                </a:lnTo>
                <a:lnTo>
                  <a:pt x="85" y="76"/>
                </a:lnTo>
                <a:lnTo>
                  <a:pt x="87" y="73"/>
                </a:lnTo>
                <a:lnTo>
                  <a:pt x="88" y="71"/>
                </a:lnTo>
                <a:lnTo>
                  <a:pt x="90" y="70"/>
                </a:lnTo>
                <a:lnTo>
                  <a:pt x="91" y="69"/>
                </a:lnTo>
                <a:lnTo>
                  <a:pt x="95" y="67"/>
                </a:lnTo>
                <a:lnTo>
                  <a:pt x="101" y="66"/>
                </a:lnTo>
                <a:lnTo>
                  <a:pt x="108" y="66"/>
                </a:lnTo>
                <a:lnTo>
                  <a:pt x="113" y="66"/>
                </a:lnTo>
                <a:lnTo>
                  <a:pt x="113" y="84"/>
                </a:lnTo>
                <a:close/>
                <a:moveTo>
                  <a:pt x="147" y="50"/>
                </a:moveTo>
                <a:lnTo>
                  <a:pt x="147" y="101"/>
                </a:lnTo>
                <a:lnTo>
                  <a:pt x="157" y="101"/>
                </a:lnTo>
                <a:lnTo>
                  <a:pt x="157" y="50"/>
                </a:lnTo>
                <a:lnTo>
                  <a:pt x="162" y="46"/>
                </a:lnTo>
                <a:lnTo>
                  <a:pt x="166" y="43"/>
                </a:lnTo>
                <a:lnTo>
                  <a:pt x="170" y="41"/>
                </a:lnTo>
                <a:lnTo>
                  <a:pt x="174" y="41"/>
                </a:lnTo>
                <a:lnTo>
                  <a:pt x="176" y="41"/>
                </a:lnTo>
                <a:lnTo>
                  <a:pt x="178" y="41"/>
                </a:lnTo>
                <a:lnTo>
                  <a:pt x="181" y="43"/>
                </a:lnTo>
                <a:lnTo>
                  <a:pt x="182" y="45"/>
                </a:lnTo>
                <a:lnTo>
                  <a:pt x="183" y="46"/>
                </a:lnTo>
                <a:lnTo>
                  <a:pt x="183" y="52"/>
                </a:lnTo>
                <a:lnTo>
                  <a:pt x="183" y="101"/>
                </a:lnTo>
                <a:lnTo>
                  <a:pt x="194" y="101"/>
                </a:lnTo>
                <a:lnTo>
                  <a:pt x="194" y="51"/>
                </a:lnTo>
                <a:lnTo>
                  <a:pt x="195" y="50"/>
                </a:lnTo>
                <a:lnTo>
                  <a:pt x="202" y="44"/>
                </a:lnTo>
                <a:lnTo>
                  <a:pt x="204" y="42"/>
                </a:lnTo>
                <a:lnTo>
                  <a:pt x="207" y="41"/>
                </a:lnTo>
                <a:lnTo>
                  <a:pt x="209" y="41"/>
                </a:lnTo>
                <a:lnTo>
                  <a:pt x="212" y="40"/>
                </a:lnTo>
                <a:lnTo>
                  <a:pt x="214" y="40"/>
                </a:lnTo>
                <a:lnTo>
                  <a:pt x="216" y="41"/>
                </a:lnTo>
                <a:lnTo>
                  <a:pt x="217" y="42"/>
                </a:lnTo>
                <a:lnTo>
                  <a:pt x="219" y="43"/>
                </a:lnTo>
                <a:lnTo>
                  <a:pt x="219" y="44"/>
                </a:lnTo>
                <a:lnTo>
                  <a:pt x="220" y="46"/>
                </a:lnTo>
                <a:lnTo>
                  <a:pt x="221" y="50"/>
                </a:lnTo>
                <a:lnTo>
                  <a:pt x="221" y="101"/>
                </a:lnTo>
                <a:lnTo>
                  <a:pt x="232" y="101"/>
                </a:lnTo>
                <a:lnTo>
                  <a:pt x="232" y="49"/>
                </a:lnTo>
                <a:lnTo>
                  <a:pt x="231" y="45"/>
                </a:lnTo>
                <a:lnTo>
                  <a:pt x="230" y="42"/>
                </a:lnTo>
                <a:lnTo>
                  <a:pt x="229" y="39"/>
                </a:lnTo>
                <a:lnTo>
                  <a:pt x="227" y="36"/>
                </a:lnTo>
                <a:lnTo>
                  <a:pt x="224" y="34"/>
                </a:lnTo>
                <a:lnTo>
                  <a:pt x="222" y="32"/>
                </a:lnTo>
                <a:lnTo>
                  <a:pt x="218" y="31"/>
                </a:lnTo>
                <a:lnTo>
                  <a:pt x="215" y="31"/>
                </a:lnTo>
                <a:lnTo>
                  <a:pt x="209" y="32"/>
                </a:lnTo>
                <a:lnTo>
                  <a:pt x="203" y="34"/>
                </a:lnTo>
                <a:lnTo>
                  <a:pt x="198" y="37"/>
                </a:lnTo>
                <a:lnTo>
                  <a:pt x="193" y="42"/>
                </a:lnTo>
                <a:lnTo>
                  <a:pt x="192" y="39"/>
                </a:lnTo>
                <a:lnTo>
                  <a:pt x="190" y="38"/>
                </a:lnTo>
                <a:lnTo>
                  <a:pt x="188" y="35"/>
                </a:lnTo>
                <a:lnTo>
                  <a:pt x="184" y="33"/>
                </a:lnTo>
                <a:lnTo>
                  <a:pt x="181" y="31"/>
                </a:lnTo>
                <a:lnTo>
                  <a:pt x="177" y="31"/>
                </a:lnTo>
                <a:lnTo>
                  <a:pt x="171" y="32"/>
                </a:lnTo>
                <a:lnTo>
                  <a:pt x="165" y="34"/>
                </a:lnTo>
                <a:lnTo>
                  <a:pt x="161" y="37"/>
                </a:lnTo>
                <a:lnTo>
                  <a:pt x="157" y="41"/>
                </a:lnTo>
                <a:lnTo>
                  <a:pt x="157" y="40"/>
                </a:lnTo>
                <a:lnTo>
                  <a:pt x="156" y="36"/>
                </a:lnTo>
                <a:lnTo>
                  <a:pt x="154" y="31"/>
                </a:lnTo>
                <a:lnTo>
                  <a:pt x="144" y="33"/>
                </a:lnTo>
                <a:lnTo>
                  <a:pt x="145" y="37"/>
                </a:lnTo>
                <a:lnTo>
                  <a:pt x="146" y="40"/>
                </a:lnTo>
                <a:lnTo>
                  <a:pt x="147" y="50"/>
                </a:lnTo>
                <a:close/>
                <a:moveTo>
                  <a:pt x="254" y="49"/>
                </a:moveTo>
                <a:lnTo>
                  <a:pt x="254" y="129"/>
                </a:lnTo>
                <a:lnTo>
                  <a:pt x="265" y="127"/>
                </a:lnTo>
                <a:lnTo>
                  <a:pt x="265" y="95"/>
                </a:lnTo>
                <a:lnTo>
                  <a:pt x="269" y="98"/>
                </a:lnTo>
                <a:lnTo>
                  <a:pt x="273" y="100"/>
                </a:lnTo>
                <a:lnTo>
                  <a:pt x="276" y="101"/>
                </a:lnTo>
                <a:lnTo>
                  <a:pt x="278" y="102"/>
                </a:lnTo>
                <a:lnTo>
                  <a:pt x="283" y="102"/>
                </a:lnTo>
                <a:lnTo>
                  <a:pt x="290" y="102"/>
                </a:lnTo>
                <a:lnTo>
                  <a:pt x="293" y="101"/>
                </a:lnTo>
                <a:lnTo>
                  <a:pt x="295" y="99"/>
                </a:lnTo>
                <a:lnTo>
                  <a:pt x="298" y="97"/>
                </a:lnTo>
                <a:lnTo>
                  <a:pt x="300" y="95"/>
                </a:lnTo>
                <a:lnTo>
                  <a:pt x="303" y="93"/>
                </a:lnTo>
                <a:lnTo>
                  <a:pt x="304" y="90"/>
                </a:lnTo>
                <a:lnTo>
                  <a:pt x="307" y="85"/>
                </a:lnTo>
                <a:lnTo>
                  <a:pt x="309" y="80"/>
                </a:lnTo>
                <a:lnTo>
                  <a:pt x="310" y="74"/>
                </a:lnTo>
                <a:lnTo>
                  <a:pt x="310" y="66"/>
                </a:lnTo>
                <a:lnTo>
                  <a:pt x="309" y="58"/>
                </a:lnTo>
                <a:lnTo>
                  <a:pt x="309" y="54"/>
                </a:lnTo>
                <a:lnTo>
                  <a:pt x="308" y="51"/>
                </a:lnTo>
                <a:lnTo>
                  <a:pt x="307" y="48"/>
                </a:lnTo>
                <a:lnTo>
                  <a:pt x="306" y="45"/>
                </a:lnTo>
                <a:lnTo>
                  <a:pt x="302" y="40"/>
                </a:lnTo>
                <a:lnTo>
                  <a:pt x="299" y="36"/>
                </a:lnTo>
                <a:lnTo>
                  <a:pt x="294" y="33"/>
                </a:lnTo>
                <a:lnTo>
                  <a:pt x="289" y="32"/>
                </a:lnTo>
                <a:lnTo>
                  <a:pt x="287" y="31"/>
                </a:lnTo>
                <a:lnTo>
                  <a:pt x="284" y="31"/>
                </a:lnTo>
                <a:lnTo>
                  <a:pt x="279" y="32"/>
                </a:lnTo>
                <a:lnTo>
                  <a:pt x="276" y="33"/>
                </a:lnTo>
                <a:lnTo>
                  <a:pt x="273" y="34"/>
                </a:lnTo>
                <a:lnTo>
                  <a:pt x="269" y="37"/>
                </a:lnTo>
                <a:lnTo>
                  <a:pt x="264" y="41"/>
                </a:lnTo>
                <a:lnTo>
                  <a:pt x="264" y="39"/>
                </a:lnTo>
                <a:lnTo>
                  <a:pt x="264" y="34"/>
                </a:lnTo>
                <a:lnTo>
                  <a:pt x="263" y="31"/>
                </a:lnTo>
                <a:lnTo>
                  <a:pt x="252" y="33"/>
                </a:lnTo>
                <a:lnTo>
                  <a:pt x="253" y="36"/>
                </a:lnTo>
                <a:lnTo>
                  <a:pt x="254" y="39"/>
                </a:lnTo>
                <a:lnTo>
                  <a:pt x="254" y="49"/>
                </a:lnTo>
                <a:close/>
                <a:moveTo>
                  <a:pt x="265" y="50"/>
                </a:moveTo>
                <a:lnTo>
                  <a:pt x="269" y="46"/>
                </a:lnTo>
                <a:lnTo>
                  <a:pt x="273" y="43"/>
                </a:lnTo>
                <a:lnTo>
                  <a:pt x="275" y="42"/>
                </a:lnTo>
                <a:lnTo>
                  <a:pt x="278" y="41"/>
                </a:lnTo>
                <a:lnTo>
                  <a:pt x="280" y="41"/>
                </a:lnTo>
                <a:lnTo>
                  <a:pt x="283" y="41"/>
                </a:lnTo>
                <a:lnTo>
                  <a:pt x="287" y="41"/>
                </a:lnTo>
                <a:lnTo>
                  <a:pt x="289" y="42"/>
                </a:lnTo>
                <a:lnTo>
                  <a:pt x="290" y="43"/>
                </a:lnTo>
                <a:lnTo>
                  <a:pt x="293" y="45"/>
                </a:lnTo>
                <a:lnTo>
                  <a:pt x="295" y="48"/>
                </a:lnTo>
                <a:lnTo>
                  <a:pt x="297" y="52"/>
                </a:lnTo>
                <a:lnTo>
                  <a:pt x="298" y="56"/>
                </a:lnTo>
                <a:lnTo>
                  <a:pt x="298" y="62"/>
                </a:lnTo>
                <a:lnTo>
                  <a:pt x="299" y="68"/>
                </a:lnTo>
                <a:lnTo>
                  <a:pt x="298" y="73"/>
                </a:lnTo>
                <a:lnTo>
                  <a:pt x="298" y="78"/>
                </a:lnTo>
                <a:lnTo>
                  <a:pt x="297" y="82"/>
                </a:lnTo>
                <a:lnTo>
                  <a:pt x="296" y="85"/>
                </a:lnTo>
                <a:lnTo>
                  <a:pt x="293" y="89"/>
                </a:lnTo>
                <a:lnTo>
                  <a:pt x="290" y="91"/>
                </a:lnTo>
                <a:lnTo>
                  <a:pt x="286" y="93"/>
                </a:lnTo>
                <a:lnTo>
                  <a:pt x="284" y="93"/>
                </a:lnTo>
                <a:lnTo>
                  <a:pt x="281" y="94"/>
                </a:lnTo>
                <a:lnTo>
                  <a:pt x="277" y="93"/>
                </a:lnTo>
                <a:lnTo>
                  <a:pt x="273" y="91"/>
                </a:lnTo>
                <a:lnTo>
                  <a:pt x="269" y="88"/>
                </a:lnTo>
                <a:lnTo>
                  <a:pt x="265" y="85"/>
                </a:lnTo>
                <a:lnTo>
                  <a:pt x="265" y="50"/>
                </a:lnTo>
                <a:close/>
                <a:moveTo>
                  <a:pt x="330" y="83"/>
                </a:moveTo>
                <a:lnTo>
                  <a:pt x="330" y="89"/>
                </a:lnTo>
                <a:lnTo>
                  <a:pt x="332" y="93"/>
                </a:lnTo>
                <a:lnTo>
                  <a:pt x="333" y="95"/>
                </a:lnTo>
                <a:lnTo>
                  <a:pt x="334" y="97"/>
                </a:lnTo>
                <a:lnTo>
                  <a:pt x="336" y="99"/>
                </a:lnTo>
                <a:lnTo>
                  <a:pt x="338" y="100"/>
                </a:lnTo>
                <a:lnTo>
                  <a:pt x="344" y="102"/>
                </a:lnTo>
                <a:lnTo>
                  <a:pt x="350" y="103"/>
                </a:lnTo>
                <a:lnTo>
                  <a:pt x="356" y="102"/>
                </a:lnTo>
                <a:lnTo>
                  <a:pt x="359" y="102"/>
                </a:lnTo>
                <a:lnTo>
                  <a:pt x="362" y="100"/>
                </a:lnTo>
                <a:lnTo>
                  <a:pt x="365" y="99"/>
                </a:lnTo>
                <a:lnTo>
                  <a:pt x="367" y="97"/>
                </a:lnTo>
                <a:lnTo>
                  <a:pt x="369" y="95"/>
                </a:lnTo>
                <a:lnTo>
                  <a:pt x="371" y="93"/>
                </a:lnTo>
                <a:lnTo>
                  <a:pt x="372" y="96"/>
                </a:lnTo>
                <a:lnTo>
                  <a:pt x="374" y="98"/>
                </a:lnTo>
                <a:lnTo>
                  <a:pt x="376" y="101"/>
                </a:lnTo>
                <a:lnTo>
                  <a:pt x="379" y="104"/>
                </a:lnTo>
                <a:lnTo>
                  <a:pt x="385" y="96"/>
                </a:lnTo>
                <a:lnTo>
                  <a:pt x="384" y="94"/>
                </a:lnTo>
                <a:lnTo>
                  <a:pt x="382" y="92"/>
                </a:lnTo>
                <a:lnTo>
                  <a:pt x="382" y="90"/>
                </a:lnTo>
                <a:lnTo>
                  <a:pt x="381" y="88"/>
                </a:lnTo>
                <a:lnTo>
                  <a:pt x="381" y="80"/>
                </a:lnTo>
                <a:lnTo>
                  <a:pt x="381" y="31"/>
                </a:lnTo>
                <a:lnTo>
                  <a:pt x="370" y="33"/>
                </a:lnTo>
                <a:lnTo>
                  <a:pt x="370" y="82"/>
                </a:lnTo>
                <a:lnTo>
                  <a:pt x="367" y="87"/>
                </a:lnTo>
                <a:lnTo>
                  <a:pt x="363" y="90"/>
                </a:lnTo>
                <a:lnTo>
                  <a:pt x="358" y="93"/>
                </a:lnTo>
                <a:lnTo>
                  <a:pt x="355" y="94"/>
                </a:lnTo>
                <a:lnTo>
                  <a:pt x="353" y="94"/>
                </a:lnTo>
                <a:lnTo>
                  <a:pt x="348" y="93"/>
                </a:lnTo>
                <a:lnTo>
                  <a:pt x="344" y="91"/>
                </a:lnTo>
                <a:lnTo>
                  <a:pt x="342" y="90"/>
                </a:lnTo>
                <a:lnTo>
                  <a:pt x="341" y="87"/>
                </a:lnTo>
                <a:lnTo>
                  <a:pt x="341" y="84"/>
                </a:lnTo>
                <a:lnTo>
                  <a:pt x="340" y="80"/>
                </a:lnTo>
                <a:lnTo>
                  <a:pt x="340" y="31"/>
                </a:lnTo>
                <a:lnTo>
                  <a:pt x="330" y="33"/>
                </a:lnTo>
                <a:lnTo>
                  <a:pt x="330" y="83"/>
                </a:lnTo>
                <a:close/>
                <a:moveTo>
                  <a:pt x="422" y="30"/>
                </a:moveTo>
                <a:lnTo>
                  <a:pt x="417" y="30"/>
                </a:lnTo>
                <a:lnTo>
                  <a:pt x="413" y="31"/>
                </a:lnTo>
                <a:lnTo>
                  <a:pt x="409" y="33"/>
                </a:lnTo>
                <a:lnTo>
                  <a:pt x="405" y="36"/>
                </a:lnTo>
                <a:lnTo>
                  <a:pt x="402" y="39"/>
                </a:lnTo>
                <a:lnTo>
                  <a:pt x="400" y="42"/>
                </a:lnTo>
                <a:lnTo>
                  <a:pt x="399" y="46"/>
                </a:lnTo>
                <a:lnTo>
                  <a:pt x="398" y="51"/>
                </a:lnTo>
                <a:lnTo>
                  <a:pt x="399" y="54"/>
                </a:lnTo>
                <a:lnTo>
                  <a:pt x="399" y="57"/>
                </a:lnTo>
                <a:lnTo>
                  <a:pt x="401" y="60"/>
                </a:lnTo>
                <a:lnTo>
                  <a:pt x="403" y="63"/>
                </a:lnTo>
                <a:lnTo>
                  <a:pt x="405" y="65"/>
                </a:lnTo>
                <a:lnTo>
                  <a:pt x="408" y="67"/>
                </a:lnTo>
                <a:lnTo>
                  <a:pt x="411" y="68"/>
                </a:lnTo>
                <a:lnTo>
                  <a:pt x="415" y="69"/>
                </a:lnTo>
                <a:lnTo>
                  <a:pt x="424" y="71"/>
                </a:lnTo>
                <a:lnTo>
                  <a:pt x="429" y="73"/>
                </a:lnTo>
                <a:lnTo>
                  <a:pt x="432" y="75"/>
                </a:lnTo>
                <a:lnTo>
                  <a:pt x="434" y="77"/>
                </a:lnTo>
                <a:lnTo>
                  <a:pt x="435" y="78"/>
                </a:lnTo>
                <a:lnTo>
                  <a:pt x="435" y="80"/>
                </a:lnTo>
                <a:lnTo>
                  <a:pt x="435" y="82"/>
                </a:lnTo>
                <a:lnTo>
                  <a:pt x="435" y="85"/>
                </a:lnTo>
                <a:lnTo>
                  <a:pt x="434" y="87"/>
                </a:lnTo>
                <a:lnTo>
                  <a:pt x="433" y="89"/>
                </a:lnTo>
                <a:lnTo>
                  <a:pt x="431" y="91"/>
                </a:lnTo>
                <a:lnTo>
                  <a:pt x="429" y="92"/>
                </a:lnTo>
                <a:lnTo>
                  <a:pt x="427" y="93"/>
                </a:lnTo>
                <a:lnTo>
                  <a:pt x="424" y="94"/>
                </a:lnTo>
                <a:lnTo>
                  <a:pt x="421" y="94"/>
                </a:lnTo>
                <a:lnTo>
                  <a:pt x="416" y="94"/>
                </a:lnTo>
                <a:lnTo>
                  <a:pt x="410" y="93"/>
                </a:lnTo>
                <a:lnTo>
                  <a:pt x="405" y="91"/>
                </a:lnTo>
                <a:lnTo>
                  <a:pt x="400" y="88"/>
                </a:lnTo>
                <a:lnTo>
                  <a:pt x="396" y="96"/>
                </a:lnTo>
                <a:lnTo>
                  <a:pt x="401" y="99"/>
                </a:lnTo>
                <a:lnTo>
                  <a:pt x="408" y="101"/>
                </a:lnTo>
                <a:lnTo>
                  <a:pt x="414" y="102"/>
                </a:lnTo>
                <a:lnTo>
                  <a:pt x="421" y="103"/>
                </a:lnTo>
                <a:lnTo>
                  <a:pt x="426" y="102"/>
                </a:lnTo>
                <a:lnTo>
                  <a:pt x="431" y="101"/>
                </a:lnTo>
                <a:lnTo>
                  <a:pt x="436" y="99"/>
                </a:lnTo>
                <a:lnTo>
                  <a:pt x="439" y="96"/>
                </a:lnTo>
                <a:lnTo>
                  <a:pt x="441" y="95"/>
                </a:lnTo>
                <a:lnTo>
                  <a:pt x="442" y="93"/>
                </a:lnTo>
                <a:lnTo>
                  <a:pt x="445" y="89"/>
                </a:lnTo>
                <a:lnTo>
                  <a:pt x="446" y="85"/>
                </a:lnTo>
                <a:lnTo>
                  <a:pt x="446" y="80"/>
                </a:lnTo>
                <a:lnTo>
                  <a:pt x="446" y="77"/>
                </a:lnTo>
                <a:lnTo>
                  <a:pt x="445" y="73"/>
                </a:lnTo>
                <a:lnTo>
                  <a:pt x="444" y="71"/>
                </a:lnTo>
                <a:lnTo>
                  <a:pt x="442" y="68"/>
                </a:lnTo>
                <a:lnTo>
                  <a:pt x="439" y="66"/>
                </a:lnTo>
                <a:lnTo>
                  <a:pt x="436" y="64"/>
                </a:lnTo>
                <a:lnTo>
                  <a:pt x="428" y="61"/>
                </a:lnTo>
                <a:lnTo>
                  <a:pt x="419" y="59"/>
                </a:lnTo>
                <a:lnTo>
                  <a:pt x="414" y="58"/>
                </a:lnTo>
                <a:lnTo>
                  <a:pt x="413" y="57"/>
                </a:lnTo>
                <a:lnTo>
                  <a:pt x="411" y="56"/>
                </a:lnTo>
                <a:lnTo>
                  <a:pt x="410" y="53"/>
                </a:lnTo>
                <a:lnTo>
                  <a:pt x="409" y="49"/>
                </a:lnTo>
                <a:lnTo>
                  <a:pt x="410" y="47"/>
                </a:lnTo>
                <a:lnTo>
                  <a:pt x="410" y="45"/>
                </a:lnTo>
                <a:lnTo>
                  <a:pt x="411" y="43"/>
                </a:lnTo>
                <a:lnTo>
                  <a:pt x="413" y="41"/>
                </a:lnTo>
                <a:lnTo>
                  <a:pt x="415" y="40"/>
                </a:lnTo>
                <a:lnTo>
                  <a:pt x="417" y="39"/>
                </a:lnTo>
                <a:lnTo>
                  <a:pt x="419" y="38"/>
                </a:lnTo>
                <a:lnTo>
                  <a:pt x="422" y="38"/>
                </a:lnTo>
                <a:lnTo>
                  <a:pt x="427" y="39"/>
                </a:lnTo>
                <a:lnTo>
                  <a:pt x="431" y="40"/>
                </a:lnTo>
                <a:lnTo>
                  <a:pt x="435" y="41"/>
                </a:lnTo>
                <a:lnTo>
                  <a:pt x="439" y="43"/>
                </a:lnTo>
                <a:lnTo>
                  <a:pt x="443" y="35"/>
                </a:lnTo>
                <a:lnTo>
                  <a:pt x="439" y="33"/>
                </a:lnTo>
                <a:lnTo>
                  <a:pt x="433" y="31"/>
                </a:lnTo>
                <a:lnTo>
                  <a:pt x="428" y="30"/>
                </a:lnTo>
                <a:lnTo>
                  <a:pt x="422" y="30"/>
                </a:lnTo>
                <a:close/>
                <a:moveTo>
                  <a:pt x="510" y="101"/>
                </a:moveTo>
                <a:lnTo>
                  <a:pt x="522" y="101"/>
                </a:lnTo>
                <a:lnTo>
                  <a:pt x="522" y="55"/>
                </a:lnTo>
                <a:lnTo>
                  <a:pt x="562" y="55"/>
                </a:lnTo>
                <a:lnTo>
                  <a:pt x="562" y="101"/>
                </a:lnTo>
                <a:lnTo>
                  <a:pt x="573" y="101"/>
                </a:lnTo>
                <a:lnTo>
                  <a:pt x="573" y="7"/>
                </a:lnTo>
                <a:lnTo>
                  <a:pt x="562" y="7"/>
                </a:lnTo>
                <a:lnTo>
                  <a:pt x="562" y="46"/>
                </a:lnTo>
                <a:lnTo>
                  <a:pt x="522" y="46"/>
                </a:lnTo>
                <a:lnTo>
                  <a:pt x="522" y="7"/>
                </a:lnTo>
                <a:lnTo>
                  <a:pt x="510" y="7"/>
                </a:lnTo>
                <a:lnTo>
                  <a:pt x="510" y="101"/>
                </a:lnTo>
                <a:close/>
                <a:moveTo>
                  <a:pt x="622" y="93"/>
                </a:moveTo>
                <a:lnTo>
                  <a:pt x="617" y="93"/>
                </a:lnTo>
                <a:lnTo>
                  <a:pt x="614" y="92"/>
                </a:lnTo>
                <a:lnTo>
                  <a:pt x="612" y="91"/>
                </a:lnTo>
                <a:lnTo>
                  <a:pt x="608" y="89"/>
                </a:lnTo>
                <a:lnTo>
                  <a:pt x="606" y="87"/>
                </a:lnTo>
                <a:lnTo>
                  <a:pt x="605" y="85"/>
                </a:lnTo>
                <a:lnTo>
                  <a:pt x="603" y="82"/>
                </a:lnTo>
                <a:lnTo>
                  <a:pt x="602" y="79"/>
                </a:lnTo>
                <a:lnTo>
                  <a:pt x="602" y="75"/>
                </a:lnTo>
                <a:lnTo>
                  <a:pt x="602" y="70"/>
                </a:lnTo>
                <a:lnTo>
                  <a:pt x="602" y="68"/>
                </a:lnTo>
                <a:lnTo>
                  <a:pt x="644" y="68"/>
                </a:lnTo>
                <a:lnTo>
                  <a:pt x="644" y="67"/>
                </a:lnTo>
                <a:lnTo>
                  <a:pt x="644" y="56"/>
                </a:lnTo>
                <a:lnTo>
                  <a:pt x="642" y="49"/>
                </a:lnTo>
                <a:lnTo>
                  <a:pt x="641" y="46"/>
                </a:lnTo>
                <a:lnTo>
                  <a:pt x="640" y="43"/>
                </a:lnTo>
                <a:lnTo>
                  <a:pt x="638" y="40"/>
                </a:lnTo>
                <a:lnTo>
                  <a:pt x="636" y="38"/>
                </a:lnTo>
                <a:lnTo>
                  <a:pt x="633" y="35"/>
                </a:lnTo>
                <a:lnTo>
                  <a:pt x="630" y="34"/>
                </a:lnTo>
                <a:lnTo>
                  <a:pt x="628" y="33"/>
                </a:lnTo>
                <a:lnTo>
                  <a:pt x="626" y="32"/>
                </a:lnTo>
                <a:lnTo>
                  <a:pt x="623" y="31"/>
                </a:lnTo>
                <a:lnTo>
                  <a:pt x="618" y="31"/>
                </a:lnTo>
                <a:lnTo>
                  <a:pt x="612" y="31"/>
                </a:lnTo>
                <a:lnTo>
                  <a:pt x="607" y="33"/>
                </a:lnTo>
                <a:lnTo>
                  <a:pt x="604" y="34"/>
                </a:lnTo>
                <a:lnTo>
                  <a:pt x="602" y="36"/>
                </a:lnTo>
                <a:lnTo>
                  <a:pt x="600" y="38"/>
                </a:lnTo>
                <a:lnTo>
                  <a:pt x="598" y="40"/>
                </a:lnTo>
                <a:lnTo>
                  <a:pt x="594" y="45"/>
                </a:lnTo>
                <a:lnTo>
                  <a:pt x="592" y="48"/>
                </a:lnTo>
                <a:lnTo>
                  <a:pt x="591" y="51"/>
                </a:lnTo>
                <a:lnTo>
                  <a:pt x="590" y="54"/>
                </a:lnTo>
                <a:lnTo>
                  <a:pt x="590" y="58"/>
                </a:lnTo>
                <a:lnTo>
                  <a:pt x="589" y="66"/>
                </a:lnTo>
                <a:lnTo>
                  <a:pt x="590" y="74"/>
                </a:lnTo>
                <a:lnTo>
                  <a:pt x="590" y="78"/>
                </a:lnTo>
                <a:lnTo>
                  <a:pt x="591" y="81"/>
                </a:lnTo>
                <a:lnTo>
                  <a:pt x="594" y="87"/>
                </a:lnTo>
                <a:lnTo>
                  <a:pt x="597" y="92"/>
                </a:lnTo>
                <a:lnTo>
                  <a:pt x="602" y="97"/>
                </a:lnTo>
                <a:lnTo>
                  <a:pt x="604" y="98"/>
                </a:lnTo>
                <a:lnTo>
                  <a:pt x="607" y="100"/>
                </a:lnTo>
                <a:lnTo>
                  <a:pt x="610" y="101"/>
                </a:lnTo>
                <a:lnTo>
                  <a:pt x="613" y="102"/>
                </a:lnTo>
                <a:lnTo>
                  <a:pt x="616" y="102"/>
                </a:lnTo>
                <a:lnTo>
                  <a:pt x="620" y="102"/>
                </a:lnTo>
                <a:lnTo>
                  <a:pt x="626" y="102"/>
                </a:lnTo>
                <a:lnTo>
                  <a:pt x="629" y="101"/>
                </a:lnTo>
                <a:lnTo>
                  <a:pt x="632" y="100"/>
                </a:lnTo>
                <a:lnTo>
                  <a:pt x="635" y="99"/>
                </a:lnTo>
                <a:lnTo>
                  <a:pt x="638" y="97"/>
                </a:lnTo>
                <a:lnTo>
                  <a:pt x="640" y="96"/>
                </a:lnTo>
                <a:lnTo>
                  <a:pt x="643" y="94"/>
                </a:lnTo>
                <a:lnTo>
                  <a:pt x="638" y="87"/>
                </a:lnTo>
                <a:lnTo>
                  <a:pt x="635" y="90"/>
                </a:lnTo>
                <a:lnTo>
                  <a:pt x="631" y="92"/>
                </a:lnTo>
                <a:lnTo>
                  <a:pt x="626" y="93"/>
                </a:lnTo>
                <a:lnTo>
                  <a:pt x="622" y="93"/>
                </a:lnTo>
                <a:close/>
                <a:moveTo>
                  <a:pt x="617" y="39"/>
                </a:moveTo>
                <a:lnTo>
                  <a:pt x="621" y="39"/>
                </a:lnTo>
                <a:lnTo>
                  <a:pt x="625" y="41"/>
                </a:lnTo>
                <a:lnTo>
                  <a:pt x="627" y="43"/>
                </a:lnTo>
                <a:lnTo>
                  <a:pt x="630" y="45"/>
                </a:lnTo>
                <a:lnTo>
                  <a:pt x="631" y="48"/>
                </a:lnTo>
                <a:lnTo>
                  <a:pt x="632" y="51"/>
                </a:lnTo>
                <a:lnTo>
                  <a:pt x="633" y="55"/>
                </a:lnTo>
                <a:lnTo>
                  <a:pt x="633" y="60"/>
                </a:lnTo>
                <a:lnTo>
                  <a:pt x="602" y="60"/>
                </a:lnTo>
                <a:lnTo>
                  <a:pt x="602" y="55"/>
                </a:lnTo>
                <a:lnTo>
                  <a:pt x="603" y="51"/>
                </a:lnTo>
                <a:lnTo>
                  <a:pt x="604" y="47"/>
                </a:lnTo>
                <a:lnTo>
                  <a:pt x="606" y="44"/>
                </a:lnTo>
                <a:lnTo>
                  <a:pt x="608" y="42"/>
                </a:lnTo>
                <a:lnTo>
                  <a:pt x="611" y="40"/>
                </a:lnTo>
                <a:lnTo>
                  <a:pt x="614" y="39"/>
                </a:lnTo>
                <a:lnTo>
                  <a:pt x="617" y="39"/>
                </a:lnTo>
                <a:close/>
                <a:moveTo>
                  <a:pt x="662" y="101"/>
                </a:moveTo>
                <a:lnTo>
                  <a:pt x="674" y="101"/>
                </a:lnTo>
                <a:lnTo>
                  <a:pt x="674" y="31"/>
                </a:lnTo>
                <a:lnTo>
                  <a:pt x="662" y="33"/>
                </a:lnTo>
                <a:lnTo>
                  <a:pt x="662" y="101"/>
                </a:lnTo>
                <a:close/>
                <a:moveTo>
                  <a:pt x="660" y="12"/>
                </a:moveTo>
                <a:lnTo>
                  <a:pt x="660" y="13"/>
                </a:lnTo>
                <a:lnTo>
                  <a:pt x="660" y="15"/>
                </a:lnTo>
                <a:lnTo>
                  <a:pt x="662" y="17"/>
                </a:lnTo>
                <a:lnTo>
                  <a:pt x="665" y="19"/>
                </a:lnTo>
                <a:lnTo>
                  <a:pt x="668" y="20"/>
                </a:lnTo>
                <a:lnTo>
                  <a:pt x="671" y="19"/>
                </a:lnTo>
                <a:lnTo>
                  <a:pt x="674" y="17"/>
                </a:lnTo>
                <a:lnTo>
                  <a:pt x="676" y="15"/>
                </a:lnTo>
                <a:lnTo>
                  <a:pt x="676" y="13"/>
                </a:lnTo>
                <a:lnTo>
                  <a:pt x="676" y="11"/>
                </a:lnTo>
                <a:lnTo>
                  <a:pt x="676" y="10"/>
                </a:lnTo>
                <a:lnTo>
                  <a:pt x="676" y="8"/>
                </a:lnTo>
                <a:lnTo>
                  <a:pt x="674" y="6"/>
                </a:lnTo>
                <a:lnTo>
                  <a:pt x="671" y="4"/>
                </a:lnTo>
                <a:lnTo>
                  <a:pt x="668" y="3"/>
                </a:lnTo>
                <a:lnTo>
                  <a:pt x="665" y="4"/>
                </a:lnTo>
                <a:lnTo>
                  <a:pt x="662" y="6"/>
                </a:lnTo>
                <a:lnTo>
                  <a:pt x="660" y="8"/>
                </a:lnTo>
                <a:lnTo>
                  <a:pt x="660" y="10"/>
                </a:lnTo>
                <a:lnTo>
                  <a:pt x="660" y="12"/>
                </a:lnTo>
                <a:close/>
                <a:moveTo>
                  <a:pt x="697" y="22"/>
                </a:moveTo>
                <a:lnTo>
                  <a:pt x="697" y="89"/>
                </a:lnTo>
                <a:lnTo>
                  <a:pt x="697" y="93"/>
                </a:lnTo>
                <a:lnTo>
                  <a:pt x="697" y="95"/>
                </a:lnTo>
                <a:lnTo>
                  <a:pt x="698" y="97"/>
                </a:lnTo>
                <a:lnTo>
                  <a:pt x="700" y="99"/>
                </a:lnTo>
                <a:lnTo>
                  <a:pt x="702" y="100"/>
                </a:lnTo>
                <a:lnTo>
                  <a:pt x="704" y="101"/>
                </a:lnTo>
                <a:lnTo>
                  <a:pt x="706" y="102"/>
                </a:lnTo>
                <a:lnTo>
                  <a:pt x="708" y="102"/>
                </a:lnTo>
                <a:lnTo>
                  <a:pt x="712" y="102"/>
                </a:lnTo>
                <a:lnTo>
                  <a:pt x="715" y="101"/>
                </a:lnTo>
                <a:lnTo>
                  <a:pt x="713" y="94"/>
                </a:lnTo>
                <a:lnTo>
                  <a:pt x="711" y="94"/>
                </a:lnTo>
                <a:lnTo>
                  <a:pt x="709" y="93"/>
                </a:lnTo>
                <a:lnTo>
                  <a:pt x="708" y="92"/>
                </a:lnTo>
                <a:lnTo>
                  <a:pt x="708" y="90"/>
                </a:lnTo>
                <a:lnTo>
                  <a:pt x="708" y="87"/>
                </a:lnTo>
                <a:lnTo>
                  <a:pt x="708" y="22"/>
                </a:lnTo>
                <a:lnTo>
                  <a:pt x="707" y="11"/>
                </a:lnTo>
                <a:lnTo>
                  <a:pt x="707" y="5"/>
                </a:lnTo>
                <a:lnTo>
                  <a:pt x="706" y="1"/>
                </a:lnTo>
                <a:lnTo>
                  <a:pt x="695" y="3"/>
                </a:lnTo>
                <a:lnTo>
                  <a:pt x="696" y="7"/>
                </a:lnTo>
                <a:lnTo>
                  <a:pt x="696" y="11"/>
                </a:lnTo>
                <a:lnTo>
                  <a:pt x="697" y="22"/>
                </a:lnTo>
                <a:close/>
                <a:moveTo>
                  <a:pt x="728" y="3"/>
                </a:moveTo>
                <a:lnTo>
                  <a:pt x="729" y="6"/>
                </a:lnTo>
                <a:lnTo>
                  <a:pt x="730" y="8"/>
                </a:lnTo>
                <a:lnTo>
                  <a:pt x="730" y="9"/>
                </a:lnTo>
                <a:lnTo>
                  <a:pt x="730" y="14"/>
                </a:lnTo>
                <a:lnTo>
                  <a:pt x="731" y="19"/>
                </a:lnTo>
                <a:lnTo>
                  <a:pt x="731" y="84"/>
                </a:lnTo>
                <a:lnTo>
                  <a:pt x="730" y="94"/>
                </a:lnTo>
                <a:lnTo>
                  <a:pt x="730" y="96"/>
                </a:lnTo>
                <a:lnTo>
                  <a:pt x="730" y="98"/>
                </a:lnTo>
                <a:lnTo>
                  <a:pt x="729" y="101"/>
                </a:lnTo>
                <a:lnTo>
                  <a:pt x="739" y="101"/>
                </a:lnTo>
                <a:lnTo>
                  <a:pt x="741" y="97"/>
                </a:lnTo>
                <a:lnTo>
                  <a:pt x="741" y="93"/>
                </a:lnTo>
                <a:lnTo>
                  <a:pt x="745" y="97"/>
                </a:lnTo>
                <a:lnTo>
                  <a:pt x="749" y="100"/>
                </a:lnTo>
                <a:lnTo>
                  <a:pt x="755" y="102"/>
                </a:lnTo>
                <a:lnTo>
                  <a:pt x="760" y="102"/>
                </a:lnTo>
                <a:lnTo>
                  <a:pt x="766" y="102"/>
                </a:lnTo>
                <a:lnTo>
                  <a:pt x="768" y="101"/>
                </a:lnTo>
                <a:lnTo>
                  <a:pt x="771" y="100"/>
                </a:lnTo>
                <a:lnTo>
                  <a:pt x="773" y="98"/>
                </a:lnTo>
                <a:lnTo>
                  <a:pt x="776" y="96"/>
                </a:lnTo>
                <a:lnTo>
                  <a:pt x="780" y="92"/>
                </a:lnTo>
                <a:lnTo>
                  <a:pt x="783" y="87"/>
                </a:lnTo>
                <a:lnTo>
                  <a:pt x="784" y="84"/>
                </a:lnTo>
                <a:lnTo>
                  <a:pt x="785" y="81"/>
                </a:lnTo>
                <a:lnTo>
                  <a:pt x="787" y="73"/>
                </a:lnTo>
                <a:lnTo>
                  <a:pt x="787" y="66"/>
                </a:lnTo>
                <a:lnTo>
                  <a:pt x="787" y="58"/>
                </a:lnTo>
                <a:lnTo>
                  <a:pt x="785" y="51"/>
                </a:lnTo>
                <a:lnTo>
                  <a:pt x="783" y="45"/>
                </a:lnTo>
                <a:lnTo>
                  <a:pt x="780" y="40"/>
                </a:lnTo>
                <a:lnTo>
                  <a:pt x="776" y="36"/>
                </a:lnTo>
                <a:lnTo>
                  <a:pt x="772" y="33"/>
                </a:lnTo>
                <a:lnTo>
                  <a:pt x="769" y="32"/>
                </a:lnTo>
                <a:lnTo>
                  <a:pt x="766" y="32"/>
                </a:lnTo>
                <a:lnTo>
                  <a:pt x="764" y="31"/>
                </a:lnTo>
                <a:lnTo>
                  <a:pt x="761" y="31"/>
                </a:lnTo>
                <a:lnTo>
                  <a:pt x="755" y="32"/>
                </a:lnTo>
                <a:lnTo>
                  <a:pt x="753" y="32"/>
                </a:lnTo>
                <a:lnTo>
                  <a:pt x="751" y="33"/>
                </a:lnTo>
                <a:lnTo>
                  <a:pt x="746" y="36"/>
                </a:lnTo>
                <a:lnTo>
                  <a:pt x="744" y="38"/>
                </a:lnTo>
                <a:lnTo>
                  <a:pt x="741" y="40"/>
                </a:lnTo>
                <a:lnTo>
                  <a:pt x="741" y="33"/>
                </a:lnTo>
                <a:lnTo>
                  <a:pt x="741" y="17"/>
                </a:lnTo>
                <a:lnTo>
                  <a:pt x="741" y="13"/>
                </a:lnTo>
                <a:lnTo>
                  <a:pt x="741" y="9"/>
                </a:lnTo>
                <a:lnTo>
                  <a:pt x="740" y="0"/>
                </a:lnTo>
                <a:lnTo>
                  <a:pt x="728" y="3"/>
                </a:lnTo>
                <a:close/>
                <a:moveTo>
                  <a:pt x="746" y="45"/>
                </a:moveTo>
                <a:lnTo>
                  <a:pt x="749" y="43"/>
                </a:lnTo>
                <a:lnTo>
                  <a:pt x="752" y="42"/>
                </a:lnTo>
                <a:lnTo>
                  <a:pt x="755" y="41"/>
                </a:lnTo>
                <a:lnTo>
                  <a:pt x="758" y="41"/>
                </a:lnTo>
                <a:lnTo>
                  <a:pt x="762" y="41"/>
                </a:lnTo>
                <a:lnTo>
                  <a:pt x="766" y="42"/>
                </a:lnTo>
                <a:lnTo>
                  <a:pt x="769" y="44"/>
                </a:lnTo>
                <a:lnTo>
                  <a:pt x="770" y="45"/>
                </a:lnTo>
                <a:lnTo>
                  <a:pt x="771" y="47"/>
                </a:lnTo>
                <a:lnTo>
                  <a:pt x="773" y="50"/>
                </a:lnTo>
                <a:lnTo>
                  <a:pt x="774" y="54"/>
                </a:lnTo>
                <a:lnTo>
                  <a:pt x="775" y="59"/>
                </a:lnTo>
                <a:lnTo>
                  <a:pt x="775" y="65"/>
                </a:lnTo>
                <a:lnTo>
                  <a:pt x="775" y="73"/>
                </a:lnTo>
                <a:lnTo>
                  <a:pt x="774" y="79"/>
                </a:lnTo>
                <a:lnTo>
                  <a:pt x="772" y="83"/>
                </a:lnTo>
                <a:lnTo>
                  <a:pt x="770" y="87"/>
                </a:lnTo>
                <a:lnTo>
                  <a:pt x="769" y="88"/>
                </a:lnTo>
                <a:lnTo>
                  <a:pt x="768" y="89"/>
                </a:lnTo>
                <a:lnTo>
                  <a:pt x="765" y="91"/>
                </a:lnTo>
                <a:lnTo>
                  <a:pt x="762" y="92"/>
                </a:lnTo>
                <a:lnTo>
                  <a:pt x="758" y="93"/>
                </a:lnTo>
                <a:lnTo>
                  <a:pt x="753" y="92"/>
                </a:lnTo>
                <a:lnTo>
                  <a:pt x="749" y="90"/>
                </a:lnTo>
                <a:lnTo>
                  <a:pt x="744" y="88"/>
                </a:lnTo>
                <a:lnTo>
                  <a:pt x="741" y="85"/>
                </a:lnTo>
                <a:lnTo>
                  <a:pt x="741" y="50"/>
                </a:lnTo>
                <a:lnTo>
                  <a:pt x="743" y="47"/>
                </a:lnTo>
                <a:lnTo>
                  <a:pt x="746" y="45"/>
                </a:lnTo>
                <a:close/>
                <a:moveTo>
                  <a:pt x="807" y="49"/>
                </a:moveTo>
                <a:lnTo>
                  <a:pt x="807" y="101"/>
                </a:lnTo>
                <a:lnTo>
                  <a:pt x="818" y="101"/>
                </a:lnTo>
                <a:lnTo>
                  <a:pt x="818" y="58"/>
                </a:lnTo>
                <a:lnTo>
                  <a:pt x="818" y="54"/>
                </a:lnTo>
                <a:lnTo>
                  <a:pt x="818" y="53"/>
                </a:lnTo>
                <a:lnTo>
                  <a:pt x="818" y="52"/>
                </a:lnTo>
                <a:lnTo>
                  <a:pt x="820" y="49"/>
                </a:lnTo>
                <a:lnTo>
                  <a:pt x="822" y="47"/>
                </a:lnTo>
                <a:lnTo>
                  <a:pt x="824" y="45"/>
                </a:lnTo>
                <a:lnTo>
                  <a:pt x="827" y="44"/>
                </a:lnTo>
                <a:lnTo>
                  <a:pt x="830" y="43"/>
                </a:lnTo>
                <a:lnTo>
                  <a:pt x="833" y="42"/>
                </a:lnTo>
                <a:lnTo>
                  <a:pt x="836" y="43"/>
                </a:lnTo>
                <a:lnTo>
                  <a:pt x="840" y="31"/>
                </a:lnTo>
                <a:lnTo>
                  <a:pt x="839" y="31"/>
                </a:lnTo>
                <a:lnTo>
                  <a:pt x="837" y="30"/>
                </a:lnTo>
                <a:lnTo>
                  <a:pt x="831" y="31"/>
                </a:lnTo>
                <a:lnTo>
                  <a:pt x="829" y="32"/>
                </a:lnTo>
                <a:lnTo>
                  <a:pt x="826" y="34"/>
                </a:lnTo>
                <a:lnTo>
                  <a:pt x="822" y="37"/>
                </a:lnTo>
                <a:lnTo>
                  <a:pt x="817" y="42"/>
                </a:lnTo>
                <a:lnTo>
                  <a:pt x="817" y="41"/>
                </a:lnTo>
                <a:lnTo>
                  <a:pt x="817" y="35"/>
                </a:lnTo>
                <a:lnTo>
                  <a:pt x="815" y="31"/>
                </a:lnTo>
                <a:lnTo>
                  <a:pt x="804" y="34"/>
                </a:lnTo>
                <a:lnTo>
                  <a:pt x="806" y="40"/>
                </a:lnTo>
                <a:lnTo>
                  <a:pt x="807" y="49"/>
                </a:lnTo>
                <a:close/>
                <a:moveTo>
                  <a:pt x="846" y="67"/>
                </a:moveTo>
                <a:lnTo>
                  <a:pt x="847" y="75"/>
                </a:lnTo>
                <a:lnTo>
                  <a:pt x="847" y="78"/>
                </a:lnTo>
                <a:lnTo>
                  <a:pt x="848" y="82"/>
                </a:lnTo>
                <a:lnTo>
                  <a:pt x="851" y="88"/>
                </a:lnTo>
                <a:lnTo>
                  <a:pt x="852" y="91"/>
                </a:lnTo>
                <a:lnTo>
                  <a:pt x="854" y="93"/>
                </a:lnTo>
                <a:lnTo>
                  <a:pt x="858" y="97"/>
                </a:lnTo>
                <a:lnTo>
                  <a:pt x="861" y="99"/>
                </a:lnTo>
                <a:lnTo>
                  <a:pt x="863" y="100"/>
                </a:lnTo>
                <a:lnTo>
                  <a:pt x="866" y="102"/>
                </a:lnTo>
                <a:lnTo>
                  <a:pt x="869" y="102"/>
                </a:lnTo>
                <a:lnTo>
                  <a:pt x="876" y="103"/>
                </a:lnTo>
                <a:lnTo>
                  <a:pt x="881" y="103"/>
                </a:lnTo>
                <a:lnTo>
                  <a:pt x="886" y="101"/>
                </a:lnTo>
                <a:lnTo>
                  <a:pt x="890" y="99"/>
                </a:lnTo>
                <a:lnTo>
                  <a:pt x="892" y="98"/>
                </a:lnTo>
                <a:lnTo>
                  <a:pt x="894" y="96"/>
                </a:lnTo>
                <a:lnTo>
                  <a:pt x="897" y="94"/>
                </a:lnTo>
                <a:lnTo>
                  <a:pt x="899" y="91"/>
                </a:lnTo>
                <a:lnTo>
                  <a:pt x="901" y="88"/>
                </a:lnTo>
                <a:lnTo>
                  <a:pt x="902" y="85"/>
                </a:lnTo>
                <a:lnTo>
                  <a:pt x="904" y="77"/>
                </a:lnTo>
                <a:lnTo>
                  <a:pt x="905" y="73"/>
                </a:lnTo>
                <a:lnTo>
                  <a:pt x="905" y="68"/>
                </a:lnTo>
                <a:lnTo>
                  <a:pt x="905" y="60"/>
                </a:lnTo>
                <a:lnTo>
                  <a:pt x="903" y="54"/>
                </a:lnTo>
                <a:lnTo>
                  <a:pt x="901" y="48"/>
                </a:lnTo>
                <a:lnTo>
                  <a:pt x="899" y="43"/>
                </a:lnTo>
                <a:lnTo>
                  <a:pt x="895" y="38"/>
                </a:lnTo>
                <a:lnTo>
                  <a:pt x="892" y="36"/>
                </a:lnTo>
                <a:lnTo>
                  <a:pt x="890" y="34"/>
                </a:lnTo>
                <a:lnTo>
                  <a:pt x="886" y="33"/>
                </a:lnTo>
                <a:lnTo>
                  <a:pt x="883" y="32"/>
                </a:lnTo>
                <a:lnTo>
                  <a:pt x="879" y="31"/>
                </a:lnTo>
                <a:lnTo>
                  <a:pt x="875" y="31"/>
                </a:lnTo>
                <a:lnTo>
                  <a:pt x="869" y="32"/>
                </a:lnTo>
                <a:lnTo>
                  <a:pt x="863" y="33"/>
                </a:lnTo>
                <a:lnTo>
                  <a:pt x="861" y="35"/>
                </a:lnTo>
                <a:lnTo>
                  <a:pt x="858" y="36"/>
                </a:lnTo>
                <a:lnTo>
                  <a:pt x="854" y="41"/>
                </a:lnTo>
                <a:lnTo>
                  <a:pt x="851" y="46"/>
                </a:lnTo>
                <a:lnTo>
                  <a:pt x="848" y="52"/>
                </a:lnTo>
                <a:lnTo>
                  <a:pt x="847" y="55"/>
                </a:lnTo>
                <a:lnTo>
                  <a:pt x="847" y="59"/>
                </a:lnTo>
                <a:lnTo>
                  <a:pt x="846" y="67"/>
                </a:lnTo>
                <a:close/>
                <a:moveTo>
                  <a:pt x="890" y="49"/>
                </a:moveTo>
                <a:lnTo>
                  <a:pt x="891" y="52"/>
                </a:lnTo>
                <a:lnTo>
                  <a:pt x="892" y="57"/>
                </a:lnTo>
                <a:lnTo>
                  <a:pt x="893" y="62"/>
                </a:lnTo>
                <a:lnTo>
                  <a:pt x="893" y="69"/>
                </a:lnTo>
                <a:lnTo>
                  <a:pt x="892" y="77"/>
                </a:lnTo>
                <a:lnTo>
                  <a:pt x="891" y="84"/>
                </a:lnTo>
                <a:lnTo>
                  <a:pt x="890" y="86"/>
                </a:lnTo>
                <a:lnTo>
                  <a:pt x="888" y="88"/>
                </a:lnTo>
                <a:lnTo>
                  <a:pt x="885" y="91"/>
                </a:lnTo>
                <a:lnTo>
                  <a:pt x="881" y="93"/>
                </a:lnTo>
                <a:lnTo>
                  <a:pt x="876" y="94"/>
                </a:lnTo>
                <a:lnTo>
                  <a:pt x="872" y="94"/>
                </a:lnTo>
                <a:lnTo>
                  <a:pt x="870" y="93"/>
                </a:lnTo>
                <a:lnTo>
                  <a:pt x="868" y="92"/>
                </a:lnTo>
                <a:lnTo>
                  <a:pt x="866" y="91"/>
                </a:lnTo>
                <a:lnTo>
                  <a:pt x="865" y="90"/>
                </a:lnTo>
                <a:lnTo>
                  <a:pt x="863" y="89"/>
                </a:lnTo>
                <a:lnTo>
                  <a:pt x="862" y="87"/>
                </a:lnTo>
                <a:lnTo>
                  <a:pt x="861" y="85"/>
                </a:lnTo>
                <a:lnTo>
                  <a:pt x="860" y="83"/>
                </a:lnTo>
                <a:lnTo>
                  <a:pt x="859" y="78"/>
                </a:lnTo>
                <a:lnTo>
                  <a:pt x="859" y="75"/>
                </a:lnTo>
                <a:lnTo>
                  <a:pt x="858" y="72"/>
                </a:lnTo>
                <a:lnTo>
                  <a:pt x="858" y="65"/>
                </a:lnTo>
                <a:lnTo>
                  <a:pt x="858" y="59"/>
                </a:lnTo>
                <a:lnTo>
                  <a:pt x="859" y="55"/>
                </a:lnTo>
                <a:lnTo>
                  <a:pt x="860" y="51"/>
                </a:lnTo>
                <a:lnTo>
                  <a:pt x="861" y="47"/>
                </a:lnTo>
                <a:lnTo>
                  <a:pt x="864" y="44"/>
                </a:lnTo>
                <a:lnTo>
                  <a:pt x="865" y="43"/>
                </a:lnTo>
                <a:lnTo>
                  <a:pt x="867" y="42"/>
                </a:lnTo>
                <a:lnTo>
                  <a:pt x="869" y="41"/>
                </a:lnTo>
                <a:lnTo>
                  <a:pt x="871" y="40"/>
                </a:lnTo>
                <a:lnTo>
                  <a:pt x="875" y="40"/>
                </a:lnTo>
                <a:lnTo>
                  <a:pt x="879" y="40"/>
                </a:lnTo>
                <a:lnTo>
                  <a:pt x="881" y="41"/>
                </a:lnTo>
                <a:lnTo>
                  <a:pt x="883" y="42"/>
                </a:lnTo>
                <a:lnTo>
                  <a:pt x="887" y="45"/>
                </a:lnTo>
                <a:lnTo>
                  <a:pt x="890" y="49"/>
                </a:lnTo>
                <a:close/>
                <a:moveTo>
                  <a:pt x="925" y="50"/>
                </a:moveTo>
                <a:lnTo>
                  <a:pt x="925" y="101"/>
                </a:lnTo>
                <a:lnTo>
                  <a:pt x="935" y="101"/>
                </a:lnTo>
                <a:lnTo>
                  <a:pt x="935" y="50"/>
                </a:lnTo>
                <a:lnTo>
                  <a:pt x="940" y="46"/>
                </a:lnTo>
                <a:lnTo>
                  <a:pt x="942" y="45"/>
                </a:lnTo>
                <a:lnTo>
                  <a:pt x="945" y="43"/>
                </a:lnTo>
                <a:lnTo>
                  <a:pt x="950" y="41"/>
                </a:lnTo>
                <a:lnTo>
                  <a:pt x="954" y="40"/>
                </a:lnTo>
                <a:lnTo>
                  <a:pt x="959" y="41"/>
                </a:lnTo>
                <a:lnTo>
                  <a:pt x="962" y="43"/>
                </a:lnTo>
                <a:lnTo>
                  <a:pt x="963" y="45"/>
                </a:lnTo>
                <a:lnTo>
                  <a:pt x="964" y="47"/>
                </a:lnTo>
                <a:lnTo>
                  <a:pt x="964" y="55"/>
                </a:lnTo>
                <a:lnTo>
                  <a:pt x="964" y="101"/>
                </a:lnTo>
                <a:lnTo>
                  <a:pt x="975" y="101"/>
                </a:lnTo>
                <a:lnTo>
                  <a:pt x="975" y="49"/>
                </a:lnTo>
                <a:lnTo>
                  <a:pt x="975" y="45"/>
                </a:lnTo>
                <a:lnTo>
                  <a:pt x="973" y="41"/>
                </a:lnTo>
                <a:lnTo>
                  <a:pt x="972" y="39"/>
                </a:lnTo>
                <a:lnTo>
                  <a:pt x="971" y="37"/>
                </a:lnTo>
                <a:lnTo>
                  <a:pt x="969" y="35"/>
                </a:lnTo>
                <a:lnTo>
                  <a:pt x="967" y="34"/>
                </a:lnTo>
                <a:lnTo>
                  <a:pt x="962" y="32"/>
                </a:lnTo>
                <a:lnTo>
                  <a:pt x="957" y="31"/>
                </a:lnTo>
                <a:lnTo>
                  <a:pt x="951" y="32"/>
                </a:lnTo>
                <a:lnTo>
                  <a:pt x="946" y="34"/>
                </a:lnTo>
                <a:lnTo>
                  <a:pt x="941" y="37"/>
                </a:lnTo>
                <a:lnTo>
                  <a:pt x="938" y="39"/>
                </a:lnTo>
                <a:lnTo>
                  <a:pt x="935" y="42"/>
                </a:lnTo>
                <a:lnTo>
                  <a:pt x="935" y="36"/>
                </a:lnTo>
                <a:lnTo>
                  <a:pt x="933" y="31"/>
                </a:lnTo>
                <a:lnTo>
                  <a:pt x="922" y="34"/>
                </a:lnTo>
                <a:lnTo>
                  <a:pt x="924" y="37"/>
                </a:lnTo>
                <a:lnTo>
                  <a:pt x="925" y="40"/>
                </a:lnTo>
                <a:lnTo>
                  <a:pt x="925" y="50"/>
                </a:lnTo>
                <a:close/>
                <a:moveTo>
                  <a:pt x="998" y="50"/>
                </a:moveTo>
                <a:lnTo>
                  <a:pt x="998" y="101"/>
                </a:lnTo>
                <a:lnTo>
                  <a:pt x="1009" y="101"/>
                </a:lnTo>
                <a:lnTo>
                  <a:pt x="1009" y="50"/>
                </a:lnTo>
                <a:lnTo>
                  <a:pt x="1013" y="46"/>
                </a:lnTo>
                <a:lnTo>
                  <a:pt x="1015" y="45"/>
                </a:lnTo>
                <a:lnTo>
                  <a:pt x="1018" y="43"/>
                </a:lnTo>
                <a:lnTo>
                  <a:pt x="1023" y="41"/>
                </a:lnTo>
                <a:lnTo>
                  <a:pt x="1028" y="40"/>
                </a:lnTo>
                <a:lnTo>
                  <a:pt x="1032" y="41"/>
                </a:lnTo>
                <a:lnTo>
                  <a:pt x="1035" y="43"/>
                </a:lnTo>
                <a:lnTo>
                  <a:pt x="1036" y="45"/>
                </a:lnTo>
                <a:lnTo>
                  <a:pt x="1037" y="47"/>
                </a:lnTo>
                <a:lnTo>
                  <a:pt x="1038" y="55"/>
                </a:lnTo>
                <a:lnTo>
                  <a:pt x="1038" y="101"/>
                </a:lnTo>
                <a:lnTo>
                  <a:pt x="1048" y="101"/>
                </a:lnTo>
                <a:lnTo>
                  <a:pt x="1048" y="49"/>
                </a:lnTo>
                <a:lnTo>
                  <a:pt x="1048" y="45"/>
                </a:lnTo>
                <a:lnTo>
                  <a:pt x="1047" y="41"/>
                </a:lnTo>
                <a:lnTo>
                  <a:pt x="1046" y="39"/>
                </a:lnTo>
                <a:lnTo>
                  <a:pt x="1044" y="37"/>
                </a:lnTo>
                <a:lnTo>
                  <a:pt x="1042" y="35"/>
                </a:lnTo>
                <a:lnTo>
                  <a:pt x="1040" y="34"/>
                </a:lnTo>
                <a:lnTo>
                  <a:pt x="1035" y="32"/>
                </a:lnTo>
                <a:lnTo>
                  <a:pt x="1030" y="31"/>
                </a:lnTo>
                <a:lnTo>
                  <a:pt x="1025" y="32"/>
                </a:lnTo>
                <a:lnTo>
                  <a:pt x="1019" y="34"/>
                </a:lnTo>
                <a:lnTo>
                  <a:pt x="1014" y="37"/>
                </a:lnTo>
                <a:lnTo>
                  <a:pt x="1011" y="39"/>
                </a:lnTo>
                <a:lnTo>
                  <a:pt x="1009" y="42"/>
                </a:lnTo>
                <a:lnTo>
                  <a:pt x="1008" y="36"/>
                </a:lnTo>
                <a:lnTo>
                  <a:pt x="1006" y="31"/>
                </a:lnTo>
                <a:lnTo>
                  <a:pt x="996" y="34"/>
                </a:lnTo>
                <a:lnTo>
                  <a:pt x="997" y="37"/>
                </a:lnTo>
                <a:lnTo>
                  <a:pt x="998" y="40"/>
                </a:lnTo>
                <a:lnTo>
                  <a:pt x="998" y="5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de-DE">
              <a:cs typeface="+mn-cs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 userDrawn="1"/>
        </p:nvSpPr>
        <p:spPr bwMode="auto">
          <a:xfrm>
            <a:off x="4716463" y="0"/>
            <a:ext cx="4071937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0" tIns="10800" rIns="0" bIns="10800" anchor="ctr"/>
          <a:lstStyle>
            <a:lvl1pPr>
              <a:defRPr/>
            </a:lvl1pPr>
          </a:lstStyle>
          <a:p>
            <a:pPr algn="r">
              <a:defRPr/>
            </a:pPr>
            <a:r>
              <a:rPr lang="de-DE" sz="2800" kern="0" dirty="0" smtClean="0">
                <a:solidFill>
                  <a:srgbClr val="369E2F"/>
                </a:solidFill>
                <a:latin typeface="Corbel" pitchFamily="34" charset="0"/>
                <a:ea typeface="+mj-ea"/>
                <a:cs typeface="Calibri" pitchFamily="34" charset="0"/>
              </a:rPr>
              <a:t>Technikabteilung</a:t>
            </a:r>
          </a:p>
          <a:p>
            <a:pPr algn="r">
              <a:buFont typeface="Courier New" pitchFamily="49" charset="0"/>
              <a:buNone/>
              <a:defRPr/>
            </a:pPr>
            <a:r>
              <a:rPr lang="de-DE" sz="2400" dirty="0" smtClean="0">
                <a:solidFill>
                  <a:srgbClr val="369E2F"/>
                </a:solidFill>
                <a:latin typeface="Corbel" pitchFamily="34" charset="0"/>
                <a:cs typeface="Calibri" pitchFamily="34" charset="0"/>
              </a:rPr>
              <a:t>Schulung</a:t>
            </a:r>
            <a:endParaRPr lang="de-DE" sz="2400" kern="0" dirty="0">
              <a:solidFill>
                <a:srgbClr val="369E2F"/>
              </a:solidFill>
              <a:latin typeface="Corbel" pitchFamily="34" charset="0"/>
              <a:ea typeface="+mj-ea"/>
              <a:cs typeface="Calibri" pitchFamily="34" charset="0"/>
            </a:endParaRPr>
          </a:p>
        </p:txBody>
      </p:sp>
      <p:pic>
        <p:nvPicPr>
          <p:cNvPr id="7" name="Picture 2" descr="D:\Dateien\ETG Ludwigsburg\Bildmaterial\ETG_LOGO_EF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975" y="188913"/>
            <a:ext cx="2120900" cy="1857375"/>
          </a:xfrm>
          <a:prstGeom prst="rect">
            <a:avLst/>
          </a:prstGeom>
          <a:noFill/>
          <a:effectLst>
            <a:outerShdw blurRad="127000" dist="63500" dir="13500000" algn="br" rotWithShape="0">
              <a:prstClr val="black">
                <a:alpha val="50000"/>
              </a:prstClr>
            </a:outerShdw>
          </a:effectLst>
          <a:extLst/>
        </p:spPr>
      </p:pic>
      <p:sp>
        <p:nvSpPr>
          <p:cNvPr id="8" name="Rechteck 31"/>
          <p:cNvSpPr/>
          <p:nvPr userDrawn="1"/>
        </p:nvSpPr>
        <p:spPr bwMode="auto">
          <a:xfrm>
            <a:off x="0" y="4611688"/>
            <a:ext cx="9144000" cy="200025"/>
          </a:xfrm>
          <a:prstGeom prst="rect">
            <a:avLst/>
          </a:prstGeom>
          <a:gradFill>
            <a:gsLst>
              <a:gs pos="0">
                <a:schemeClr val="bg1"/>
              </a:gs>
              <a:gs pos="28000">
                <a:schemeClr val="bg1">
                  <a:lumMod val="75000"/>
                </a:schemeClr>
              </a:gs>
              <a:gs pos="100000">
                <a:schemeClr val="tx1"/>
              </a:gs>
            </a:gsLst>
            <a:lin ang="162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84550" y="4797425"/>
            <a:ext cx="5616575" cy="1223963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rgbClr val="369E2F"/>
                </a:solidFill>
                <a:effectLst/>
                <a:latin typeface="Corbe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28028" name="Rectangle 2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381375" y="6056313"/>
            <a:ext cx="5618163" cy="67310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 typeface="Wingdings 3" pitchFamily="18" charset="2"/>
              <a:buNone/>
              <a:defRPr>
                <a:solidFill>
                  <a:srgbClr val="369E2F"/>
                </a:solidFill>
                <a:latin typeface="Corbel" pitchFamily="34" charset="0"/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de-DE" smtClean="0"/>
              <a:t>15. März 2013</a:t>
            </a:r>
            <a:endParaRPr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ETG Ludwigsburg - Vereinsversammlung 2013</a:t>
            </a:r>
            <a:endParaRPr lang="de-DE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t>Seite </a:t>
            </a:r>
            <a:fld id="{3D20004A-01F2-48D8-872E-75D81272274D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257925" y="836613"/>
            <a:ext cx="1954213" cy="5184775"/>
          </a:xfrm>
        </p:spPr>
        <p:txBody>
          <a:bodyPr vert="eaVert"/>
          <a:lstStyle>
            <a:lvl1pPr>
              <a:defRPr>
                <a:latin typeface="Corbe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5288" y="836613"/>
            <a:ext cx="5710237" cy="51847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de-DE" smtClean="0"/>
              <a:t>15. März 2013</a:t>
            </a:r>
            <a:endParaRPr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ETG Ludwigsburg - Vereinsversammlung 2013</a:t>
            </a:r>
            <a:endParaRPr lang="de-DE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t>Seite </a:t>
            </a:r>
            <a:fld id="{400D8EF6-1F20-4C54-A16C-653E103FA801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69E2F"/>
                </a:solidFill>
                <a:latin typeface="Corbe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5600" indent="-355600">
              <a:buClr>
                <a:srgbClr val="369E2F"/>
              </a:buClr>
              <a:buFont typeface="Wingdings 3" pitchFamily="18" charset="2"/>
              <a:buChar char=""/>
              <a:defRPr/>
            </a:lvl1pPr>
            <a:lvl2pPr>
              <a:buClr>
                <a:srgbClr val="369E2F"/>
              </a:buClr>
              <a:defRPr/>
            </a:lvl2pPr>
            <a:lvl3pPr>
              <a:buClr>
                <a:srgbClr val="369E2F"/>
              </a:buClr>
              <a:defRPr/>
            </a:lvl3pPr>
            <a:lvl4pPr>
              <a:buClr>
                <a:srgbClr val="369E2F"/>
              </a:buClr>
              <a:defRPr/>
            </a:lvl4pPr>
            <a:lvl5pPr>
              <a:buClr>
                <a:srgbClr val="369E2F"/>
              </a:buClr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8171533" y="6570663"/>
            <a:ext cx="972467" cy="287337"/>
          </a:xfrm>
          <a:ln/>
        </p:spPr>
        <p:txBody>
          <a:bodyPr/>
          <a:lstStyle>
            <a:lvl1pPr algn="ctr">
              <a:defRPr b="1"/>
            </a:lvl1pPr>
          </a:lstStyle>
          <a:p>
            <a:pPr>
              <a:defRPr/>
            </a:pPr>
            <a:r>
              <a:rPr lang="de-DE" dirty="0" smtClean="0"/>
              <a:t>24. März 2014</a:t>
            </a:r>
            <a:endParaRPr lang="de-DE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de-DE" dirty="0" smtClean="0"/>
              <a:t>ETG Ludwigsburg - Vereinsversammlung 2015</a:t>
            </a:r>
            <a:endParaRPr lang="de-DE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61338" y="6309320"/>
            <a:ext cx="982662" cy="215900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de-DE" smtClean="0"/>
              <a:t>Seite </a:t>
            </a:r>
            <a:fld id="{044D42FB-D6A9-4A72-8E68-936A88109696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>
                <a:latin typeface="Corbe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orbe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de-DE" smtClean="0"/>
              <a:t>15. März 2013</a:t>
            </a:r>
            <a:endParaRPr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ETG Ludwigsburg - Vereinsversammlung 2013</a:t>
            </a:r>
            <a:endParaRPr lang="de-DE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  <a:prstGeom prst="rect">
            <a:avLst/>
          </a:prstGeom>
        </p:spPr>
        <p:txBody>
          <a:bodyPr/>
          <a:lstStyle>
            <a:lvl1pPr eaLnBrk="1" hangingPunct="1">
              <a:defRPr lang="de-DE"/>
            </a:lvl1pPr>
          </a:lstStyle>
          <a:p>
            <a:pPr>
              <a:defRPr/>
            </a:pPr>
            <a:r>
              <a:t>Seite </a:t>
            </a:r>
            <a:fld id="{3732FCF4-3CCE-4593-9FA0-6C3B7C2B104F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288" y="1806575"/>
            <a:ext cx="3832225" cy="4214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379913" y="1806575"/>
            <a:ext cx="3832225" cy="4214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de-DE" smtClean="0"/>
              <a:t>15. März 2013</a:t>
            </a:r>
            <a:endParaRPr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ETG Ludwigsburg - Vereinsversammlung 2013</a:t>
            </a:r>
            <a:endParaRPr lang="de-DE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t>Seite </a:t>
            </a:r>
            <a:fld id="{907AE874-90D8-423D-B416-126E8F5F8D0A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orbe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orbe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orbe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de-DE" smtClean="0"/>
              <a:t>15. März 2013</a:t>
            </a:r>
            <a:endParaRPr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ETG Ludwigsburg - Vereinsversammlung 2013</a:t>
            </a:r>
            <a:endParaRPr lang="de-DE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t>Seite </a:t>
            </a:r>
            <a:fld id="{8B0C216C-8205-4AFB-B6A7-A91F2D4F5029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de-DE" smtClean="0"/>
              <a:t>15. März 2013</a:t>
            </a:r>
            <a:endParaRPr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ETG Ludwigsburg - Vereinsversammlung 2013</a:t>
            </a:r>
            <a:endParaRPr lang="de-DE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t>Seite </a:t>
            </a:r>
            <a:fld id="{84504832-716E-42EA-BB91-388F63F88AD1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727" y="6597650"/>
            <a:ext cx="5113337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ETG Ludwigsburg - Vereinsversammlung 2017</a:t>
            </a:r>
            <a:endParaRPr lang="de-DE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t>Seite </a:t>
            </a:r>
            <a:fld id="{13E0680A-E173-4999-A084-95E43E45B881}" type="slidenum">
              <a:rPr/>
              <a:pPr>
                <a:defRPr/>
              </a:pPr>
              <a:t>‹Nr.›</a:t>
            </a:fld>
            <a:endParaRPr/>
          </a:p>
        </p:txBody>
      </p:sp>
      <p:sp>
        <p:nvSpPr>
          <p:cNvPr id="5" name="Datumsplatzhalter 5"/>
          <p:cNvSpPr>
            <a:spLocks noGrp="1"/>
          </p:cNvSpPr>
          <p:nvPr userDrawn="1">
            <p:ph type="dt" sz="half" idx="10"/>
          </p:nvPr>
        </p:nvSpPr>
        <p:spPr>
          <a:xfrm>
            <a:off x="7884368" y="6570663"/>
            <a:ext cx="1259632" cy="2873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18. März 2017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orbe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orbe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de-DE" smtClean="0"/>
              <a:t>15. März 2013</a:t>
            </a:r>
            <a:endParaRPr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ETG Ludwigsburg - Vereinsversammlung 2013</a:t>
            </a:r>
            <a:endParaRPr lang="de-DE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t>Seite </a:t>
            </a:r>
            <a:fld id="{3A5B6F5F-5F36-40F5-A3A1-3FF9CA29B1F8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orbe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orbe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de-DE" smtClean="0"/>
              <a:t>15. März 2013</a:t>
            </a:r>
            <a:endParaRPr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ETG Ludwigsburg - Vereinsversammlung 2013</a:t>
            </a:r>
            <a:endParaRPr lang="de-DE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t>Seite </a:t>
            </a:r>
            <a:fld id="{0E2A0DB1-CBBB-46FC-B61D-A0036299E89E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836613"/>
            <a:ext cx="65532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0800" rIns="0" bIns="1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06575"/>
            <a:ext cx="7816850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02195" y="6570663"/>
            <a:ext cx="133191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lang="de-DE" sz="1100" b="1">
                <a:solidFill>
                  <a:srgbClr val="369E2F"/>
                </a:solidFill>
                <a:latin typeface="Corbel" pitchFamily="34" charset="0"/>
                <a:cs typeface="+mn-cs"/>
              </a:defRPr>
            </a:lvl1pPr>
          </a:lstStyle>
          <a:p>
            <a:pPr>
              <a:defRPr/>
            </a:pPr>
            <a:r>
              <a:rPr lang="de-DE" dirty="0" smtClean="0"/>
              <a:t>18. März 2017</a:t>
            </a:r>
            <a:endParaRPr lang="de-DE" dirty="0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288" y="6561138"/>
            <a:ext cx="51133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 b="1">
                <a:solidFill>
                  <a:srgbClr val="369E2F"/>
                </a:solidFill>
                <a:latin typeface="Corbel" pitchFamily="34" charset="0"/>
                <a:cs typeface="+mn-cs"/>
              </a:defRPr>
            </a:lvl1pPr>
          </a:lstStyle>
          <a:p>
            <a:pPr>
              <a:defRPr/>
            </a:pPr>
            <a:r>
              <a:rPr lang="de-DE" dirty="0" smtClean="0"/>
              <a:t>ETG Ludwigsburg - Vereinsversammlung 2017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 bwMode="auto">
          <a:xfrm>
            <a:off x="0" y="0"/>
            <a:ext cx="9144000" cy="692696"/>
          </a:xfrm>
          <a:prstGeom prst="rect">
            <a:avLst/>
          </a:prstGeom>
          <a:gradFill flip="none" rotWithShape="1">
            <a:gsLst>
              <a:gs pos="0">
                <a:srgbClr val="369E2F"/>
              </a:gs>
              <a:gs pos="100000">
                <a:schemeClr val="tx1"/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chemeClr val="tx1">
                <a:alpha val="32000"/>
              </a:schemeClr>
            </a:outerShdw>
            <a:reflection blurRad="6350" stA="50000" endA="300" endPos="90000" dir="5400000" sy="-100000" algn="bl" rotWithShape="0"/>
          </a:effec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2050" name="Picture 2" descr="D:\Dateien\ETG Ludwigsburg\Bildmaterial\ETG_LOGO_EF.png"/>
          <p:cNvPicPr>
            <a:picLocks noChangeAspect="1" noChangeArrowheads="1"/>
          </p:cNvPicPr>
          <p:nvPr/>
        </p:nvPicPr>
        <p:blipFill>
          <a:blip r:embed="rId13" cstate="screen">
            <a:extLst/>
          </a:blip>
          <a:srcRect/>
          <a:stretch>
            <a:fillRect/>
          </a:stretch>
        </p:blipFill>
        <p:spPr bwMode="auto">
          <a:xfrm>
            <a:off x="7875945" y="0"/>
            <a:ext cx="797391" cy="698959"/>
          </a:xfrm>
          <a:prstGeom prst="rect">
            <a:avLst/>
          </a:prstGeom>
          <a:noFill/>
          <a:effectLst>
            <a:outerShdw blurRad="50800" dist="38100" dir="13500000" algn="br" rotWithShape="0">
              <a:schemeClr val="tx1">
                <a:alpha val="40000"/>
              </a:schemeClr>
            </a:outerShdw>
            <a:reflection blurRad="6350" stA="50000" endA="300" endPos="90000" dir="5400000" sy="-100000" algn="bl" rotWithShape="0"/>
          </a:effectLst>
          <a:ex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7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iming>
    <p:tnLst>
      <p:par>
        <p:cTn id="1" dur="indefinite" restart="never" nodeType="tmRoot"/>
      </p:par>
    </p:tnLst>
  </p:timing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369E2F"/>
          </a:solidFill>
          <a:effectLst>
            <a:reflection blurRad="6350" stA="60000" endA="900" endPos="58000" dir="5400000" sy="-100000" algn="bl" rotWithShape="0"/>
          </a:effectLst>
          <a:latin typeface="Corbe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369E2F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369E2F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369E2F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369E2F"/>
          </a:solidFill>
          <a:latin typeface="Corbe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80808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80808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80808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808080"/>
          </a:solidFill>
          <a:latin typeface="Arial" charset="0"/>
        </a:defRPr>
      </a:lvl9pPr>
    </p:titleStyle>
    <p:bodyStyle>
      <a:lvl1pPr marL="355600" indent="-355600" algn="l" rtl="0" eaLnBrk="0" fontAlgn="base" hangingPunct="0">
        <a:spcBef>
          <a:spcPct val="30000"/>
        </a:spcBef>
        <a:spcAft>
          <a:spcPct val="0"/>
        </a:spcAft>
        <a:buClr>
          <a:srgbClr val="369E2F"/>
        </a:buClr>
        <a:buFont typeface="Wingdings 3" pitchFamily="18" charset="2"/>
        <a:buChar char="u"/>
        <a:defRPr sz="2400">
          <a:solidFill>
            <a:schemeClr val="tx1"/>
          </a:solidFill>
          <a:latin typeface="Corbel" pitchFamily="34" charset="0"/>
          <a:ea typeface="+mn-ea"/>
          <a:cs typeface="+mn-cs"/>
        </a:defRPr>
      </a:lvl1pPr>
      <a:lvl2pPr marL="709613" indent="-352425" algn="l" rtl="0" eaLnBrk="0" fontAlgn="base" hangingPunct="0">
        <a:spcBef>
          <a:spcPct val="30000"/>
        </a:spcBef>
        <a:spcAft>
          <a:spcPct val="0"/>
        </a:spcAft>
        <a:buClr>
          <a:srgbClr val="369E2F"/>
        </a:buClr>
        <a:buFont typeface="Wingdings 3" pitchFamily="18" charset="2"/>
        <a:buChar char="u"/>
        <a:defRPr sz="2000">
          <a:solidFill>
            <a:schemeClr val="tx1"/>
          </a:solidFill>
          <a:latin typeface="Corbel" pitchFamily="34" charset="0"/>
        </a:defRPr>
      </a:lvl2pPr>
      <a:lvl3pPr marL="1069975" indent="-358775" algn="l" rtl="0" eaLnBrk="0" fontAlgn="base" hangingPunct="0">
        <a:spcBef>
          <a:spcPct val="30000"/>
        </a:spcBef>
        <a:spcAft>
          <a:spcPct val="0"/>
        </a:spcAft>
        <a:buClr>
          <a:srgbClr val="369E2F"/>
        </a:buClr>
        <a:buFont typeface="Wingdings 3" pitchFamily="18" charset="2"/>
        <a:buChar char="u"/>
        <a:defRPr sz="2400">
          <a:solidFill>
            <a:schemeClr val="tx1"/>
          </a:solidFill>
          <a:latin typeface="Corbel" pitchFamily="34" charset="0"/>
        </a:defRPr>
      </a:lvl3pPr>
      <a:lvl4pPr marL="1427163" indent="-355600" algn="l" rtl="0" eaLnBrk="0" fontAlgn="base" hangingPunct="0">
        <a:spcBef>
          <a:spcPct val="30000"/>
        </a:spcBef>
        <a:spcAft>
          <a:spcPct val="0"/>
        </a:spcAft>
        <a:buClr>
          <a:srgbClr val="369E2F"/>
        </a:buClr>
        <a:buFont typeface="Wingdings 3" pitchFamily="18" charset="2"/>
        <a:buChar char="u"/>
        <a:defRPr sz="2000">
          <a:solidFill>
            <a:schemeClr val="tx1"/>
          </a:solidFill>
          <a:latin typeface="Corbel" pitchFamily="34" charset="0"/>
        </a:defRPr>
      </a:lvl4pPr>
      <a:lvl5pPr marL="1790700" indent="-361950" algn="l" rtl="0" eaLnBrk="0" fontAlgn="base" hangingPunct="0">
        <a:spcBef>
          <a:spcPct val="30000"/>
        </a:spcBef>
        <a:spcAft>
          <a:spcPct val="0"/>
        </a:spcAft>
        <a:buClr>
          <a:srgbClr val="369E2F"/>
        </a:buClr>
        <a:buFont typeface="Wingdings 3" pitchFamily="18" charset="2"/>
        <a:buChar char="u"/>
        <a:defRPr sz="2000">
          <a:solidFill>
            <a:schemeClr val="tx1"/>
          </a:solidFill>
          <a:latin typeface="Corbel" pitchFamily="34" charset="0"/>
        </a:defRPr>
      </a:lvl5pPr>
      <a:lvl6pPr marL="2247900" indent="-361950" algn="l" rtl="0" eaLnBrk="1" fontAlgn="base" hangingPunct="1">
        <a:spcBef>
          <a:spcPct val="30000"/>
        </a:spcBef>
        <a:spcAft>
          <a:spcPct val="0"/>
        </a:spcAft>
        <a:buClr>
          <a:srgbClr val="B2B2B2"/>
        </a:buClr>
        <a:buFont typeface="Wingdings 3" pitchFamily="18" charset="2"/>
        <a:buChar char="u"/>
        <a:defRPr>
          <a:solidFill>
            <a:schemeClr val="tx1"/>
          </a:solidFill>
          <a:latin typeface="+mn-lt"/>
        </a:defRPr>
      </a:lvl6pPr>
      <a:lvl7pPr marL="2705100" indent="-361950" algn="l" rtl="0" eaLnBrk="1" fontAlgn="base" hangingPunct="1">
        <a:spcBef>
          <a:spcPct val="30000"/>
        </a:spcBef>
        <a:spcAft>
          <a:spcPct val="0"/>
        </a:spcAft>
        <a:buClr>
          <a:srgbClr val="B2B2B2"/>
        </a:buClr>
        <a:buFont typeface="Wingdings 3" pitchFamily="18" charset="2"/>
        <a:buChar char="u"/>
        <a:defRPr>
          <a:solidFill>
            <a:schemeClr val="tx1"/>
          </a:solidFill>
          <a:latin typeface="+mn-lt"/>
        </a:defRPr>
      </a:lvl7pPr>
      <a:lvl8pPr marL="3162300" indent="-361950" algn="l" rtl="0" eaLnBrk="1" fontAlgn="base" hangingPunct="1">
        <a:spcBef>
          <a:spcPct val="30000"/>
        </a:spcBef>
        <a:spcAft>
          <a:spcPct val="0"/>
        </a:spcAft>
        <a:buClr>
          <a:srgbClr val="B2B2B2"/>
        </a:buClr>
        <a:buFont typeface="Wingdings 3" pitchFamily="18" charset="2"/>
        <a:buChar char="u"/>
        <a:defRPr>
          <a:solidFill>
            <a:schemeClr val="tx1"/>
          </a:solidFill>
          <a:latin typeface="+mn-lt"/>
        </a:defRPr>
      </a:lvl8pPr>
      <a:lvl9pPr marL="3619500" indent="-361950" algn="l" rtl="0" eaLnBrk="1" fontAlgn="base" hangingPunct="1">
        <a:spcBef>
          <a:spcPct val="30000"/>
        </a:spcBef>
        <a:spcAft>
          <a:spcPct val="0"/>
        </a:spcAft>
        <a:buClr>
          <a:srgbClr val="B2B2B2"/>
        </a:buClr>
        <a:buFont typeface="Wingdings 3" pitchFamily="18" charset="2"/>
        <a:buChar char="u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19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880" y="789552"/>
            <a:ext cx="7038528" cy="527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38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260" y="903396"/>
            <a:ext cx="7227168" cy="542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38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187624" y="2276872"/>
            <a:ext cx="6696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dirty="0" smtClean="0"/>
              <a:t>Fortsetzung folgt </a:t>
            </a:r>
          </a:p>
        </p:txBody>
      </p:sp>
    </p:spTree>
    <p:extLst>
      <p:ext uri="{BB962C8B-B14F-4D97-AF65-F5344CB8AC3E}">
        <p14:creationId xmlns:p14="http://schemas.microsoft.com/office/powerpoint/2010/main" val="5185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512" y="6597650"/>
            <a:ext cx="5113337" cy="260350"/>
          </a:xfrm>
          <a:noFill/>
        </p:spPr>
        <p:txBody>
          <a:bodyPr/>
          <a:lstStyle/>
          <a:p>
            <a:r>
              <a:rPr lang="de-DE" dirty="0" smtClean="0">
                <a:cs typeface="Arial" charset="0"/>
              </a:rPr>
              <a:t>ETG Ludwigsburg - Vereinsversammlung 2017</a:t>
            </a:r>
          </a:p>
        </p:txBody>
      </p:sp>
      <p:sp>
        <p:nvSpPr>
          <p:cNvPr id="10" name="Datumsplatzhalter 5"/>
          <p:cNvSpPr>
            <a:spLocks noGrp="1"/>
          </p:cNvSpPr>
          <p:nvPr>
            <p:ph type="dt" sz="half" idx="10"/>
          </p:nvPr>
        </p:nvSpPr>
        <p:spPr>
          <a:xfrm>
            <a:off x="7884368" y="6570663"/>
            <a:ext cx="1259632" cy="2873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18. März 2017</a:t>
            </a:r>
            <a:endParaRPr lang="de-DE" dirty="0"/>
          </a:p>
        </p:txBody>
      </p:sp>
      <p:sp>
        <p:nvSpPr>
          <p:cNvPr id="11" name="Rectangle 36"/>
          <p:cNvSpPr>
            <a:spLocks noGrp="1" noChangeArrowheads="1"/>
          </p:cNvSpPr>
          <p:nvPr>
            <p:ph type="title"/>
          </p:nvPr>
        </p:nvSpPr>
        <p:spPr>
          <a:xfrm>
            <a:off x="179512" y="692696"/>
            <a:ext cx="7128792" cy="864096"/>
          </a:xfrm>
        </p:spPr>
        <p:txBody>
          <a:bodyPr/>
          <a:lstStyle/>
          <a:p>
            <a:pPr eaLnBrk="1" hangingPunct="1">
              <a:defRPr/>
            </a:pPr>
            <a:r>
              <a:rPr lang="de-DE" sz="4800" dirty="0" smtClean="0">
                <a:solidFill>
                  <a:srgbClr val="2B7E14"/>
                </a:solidFill>
              </a:rPr>
              <a:t>Vereinsversammlung  2017</a:t>
            </a:r>
          </a:p>
        </p:txBody>
      </p:sp>
      <p:sp>
        <p:nvSpPr>
          <p:cNvPr id="12" name="Inhaltsplatzhalter 8"/>
          <p:cNvSpPr>
            <a:spLocks noGrp="1"/>
          </p:cNvSpPr>
          <p:nvPr>
            <p:ph idx="1"/>
          </p:nvPr>
        </p:nvSpPr>
        <p:spPr>
          <a:xfrm>
            <a:off x="251520" y="1484784"/>
            <a:ext cx="8640960" cy="4752528"/>
          </a:xfrm>
        </p:spPr>
        <p:txBody>
          <a:bodyPr/>
          <a:lstStyle/>
          <a:p>
            <a:pPr marL="158750" indent="-514350" eaLnBrk="1" hangingPunct="1">
              <a:buNone/>
            </a:pPr>
            <a:r>
              <a:rPr lang="de-DE" sz="2800" u="sng" dirty="0" smtClean="0">
                <a:solidFill>
                  <a:srgbClr val="007635"/>
                </a:solidFill>
              </a:rPr>
              <a:t>Bericht des Vorstandes - Themen aus </a:t>
            </a:r>
            <a:r>
              <a:rPr lang="de-DE" sz="5000" u="sng" dirty="0" smtClean="0">
                <a:solidFill>
                  <a:srgbClr val="007635"/>
                </a:solidFill>
              </a:rPr>
              <a:t>2016 </a:t>
            </a:r>
            <a:r>
              <a:rPr lang="de-DE" sz="2000" u="sng" dirty="0" smtClean="0">
                <a:solidFill>
                  <a:srgbClr val="007635"/>
                </a:solidFill>
              </a:rPr>
              <a:t>bis aktuell </a:t>
            </a:r>
            <a:endParaRPr lang="de-DE" sz="2000" dirty="0" smtClean="0">
              <a:solidFill>
                <a:srgbClr val="007635"/>
              </a:solidFill>
            </a:endParaRPr>
          </a:p>
          <a:p>
            <a:pPr marL="457200" indent="-457200"/>
            <a:r>
              <a:rPr lang="de-DE" dirty="0">
                <a:solidFill>
                  <a:srgbClr val="007635"/>
                </a:solidFill>
              </a:rPr>
              <a:t>Hauptthema 2016 </a:t>
            </a:r>
            <a:r>
              <a:rPr lang="de-DE" dirty="0" smtClean="0">
                <a:solidFill>
                  <a:srgbClr val="007635"/>
                </a:solidFill>
              </a:rPr>
              <a:t>war die Renovierung der Wohnung</a:t>
            </a:r>
            <a:br>
              <a:rPr lang="de-DE" dirty="0" smtClean="0">
                <a:solidFill>
                  <a:srgbClr val="007635"/>
                </a:solidFill>
              </a:rPr>
            </a:br>
            <a:r>
              <a:rPr lang="de-DE" dirty="0">
                <a:solidFill>
                  <a:srgbClr val="007635"/>
                </a:solidFill>
              </a:rPr>
              <a:t>(Malerarbeiten, Sanitär, </a:t>
            </a:r>
            <a:r>
              <a:rPr lang="de-DE" dirty="0" smtClean="0">
                <a:solidFill>
                  <a:srgbClr val="007635"/>
                </a:solidFill>
              </a:rPr>
              <a:t>Elektro)</a:t>
            </a:r>
          </a:p>
          <a:p>
            <a:pPr marL="457200" indent="-457200"/>
            <a:r>
              <a:rPr lang="de-DE" dirty="0" smtClean="0">
                <a:solidFill>
                  <a:srgbClr val="007635"/>
                </a:solidFill>
              </a:rPr>
              <a:t>Website wurde fertig und online gestellt </a:t>
            </a:r>
          </a:p>
          <a:p>
            <a:pPr marL="457200" indent="-457200"/>
            <a:r>
              <a:rPr lang="de-DE" dirty="0" smtClean="0">
                <a:solidFill>
                  <a:srgbClr val="007635"/>
                </a:solidFill>
              </a:rPr>
              <a:t>Anschaffungen in 2016: </a:t>
            </a:r>
            <a:br>
              <a:rPr lang="de-DE" dirty="0" smtClean="0">
                <a:solidFill>
                  <a:srgbClr val="007635"/>
                </a:solidFill>
              </a:rPr>
            </a:br>
            <a:r>
              <a:rPr lang="de-DE" dirty="0" smtClean="0">
                <a:solidFill>
                  <a:srgbClr val="007635"/>
                </a:solidFill>
              </a:rPr>
              <a:t>Heizungsthermostate, Tablet für Gottesdienst, Abdeckung für Mischpult, </a:t>
            </a:r>
            <a:r>
              <a:rPr lang="de-DE" dirty="0" err="1" smtClean="0">
                <a:solidFill>
                  <a:srgbClr val="007635"/>
                </a:solidFill>
              </a:rPr>
              <a:t>Beamer</a:t>
            </a:r>
            <a:r>
              <a:rPr lang="de-DE" dirty="0" smtClean="0">
                <a:solidFill>
                  <a:srgbClr val="007635"/>
                </a:solidFill>
              </a:rPr>
              <a:t> für Kinderstundenraum, Biertischgarnituren</a:t>
            </a:r>
          </a:p>
          <a:p>
            <a:pPr marL="457200" indent="-457200"/>
            <a:r>
              <a:rPr lang="de-DE" dirty="0" smtClean="0">
                <a:solidFill>
                  <a:srgbClr val="007635"/>
                </a:solidFill>
              </a:rPr>
              <a:t>Im Garten wurde der Rasen eingesät und Restarbeiten vom Gartenbauer erledigt</a:t>
            </a:r>
          </a:p>
          <a:p>
            <a:pPr marL="457200" indent="-457200"/>
            <a:r>
              <a:rPr lang="de-DE" dirty="0" smtClean="0">
                <a:solidFill>
                  <a:srgbClr val="007635"/>
                </a:solidFill>
              </a:rPr>
              <a:t>Neuer </a:t>
            </a:r>
            <a:r>
              <a:rPr lang="de-DE" dirty="0" err="1" smtClean="0">
                <a:solidFill>
                  <a:srgbClr val="007635"/>
                </a:solidFill>
              </a:rPr>
              <a:t>Gastarif</a:t>
            </a:r>
            <a:r>
              <a:rPr lang="de-DE" dirty="0" smtClean="0">
                <a:solidFill>
                  <a:srgbClr val="007635"/>
                </a:solidFill>
              </a:rPr>
              <a:t> von günstigerem Anbieter</a:t>
            </a:r>
          </a:p>
          <a:p>
            <a:pPr marL="457200" indent="-457200"/>
            <a:r>
              <a:rPr lang="de-DE" dirty="0" smtClean="0">
                <a:solidFill>
                  <a:srgbClr val="007635"/>
                </a:solidFill>
              </a:rPr>
              <a:t>Neuer Spielturm </a:t>
            </a:r>
            <a:r>
              <a:rPr lang="de-DE" dirty="0">
                <a:solidFill>
                  <a:srgbClr val="007635"/>
                </a:solidFill>
              </a:rPr>
              <a:t>für Kinder im </a:t>
            </a:r>
            <a:r>
              <a:rPr lang="de-DE" dirty="0" smtClean="0">
                <a:solidFill>
                  <a:srgbClr val="007635"/>
                </a:solidFill>
              </a:rPr>
              <a:t>UG (war Spende)</a:t>
            </a:r>
          </a:p>
        </p:txBody>
      </p:sp>
    </p:spTree>
    <p:extLst>
      <p:ext uri="{BB962C8B-B14F-4D97-AF65-F5344CB8AC3E}">
        <p14:creationId xmlns:p14="http://schemas.microsoft.com/office/powerpoint/2010/main" val="2200875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-16438" y="1988840"/>
            <a:ext cx="9108504" cy="3312368"/>
          </a:xfrm>
        </p:spPr>
        <p:txBody>
          <a:bodyPr/>
          <a:lstStyle/>
          <a:p>
            <a:pPr algn="ctr">
              <a:buNone/>
            </a:pPr>
            <a:r>
              <a:rPr lang="de-DE" sz="6600" dirty="0" smtClean="0">
                <a:solidFill>
                  <a:srgbClr val="007635"/>
                </a:solidFill>
              </a:rPr>
              <a:t>Bilder </a:t>
            </a:r>
            <a:endParaRPr lang="de-DE" sz="6600" dirty="0" smtClean="0">
              <a:solidFill>
                <a:srgbClr val="007635"/>
              </a:solidFill>
            </a:endParaRPr>
          </a:p>
          <a:p>
            <a:pPr algn="ctr">
              <a:buNone/>
            </a:pPr>
            <a:r>
              <a:rPr lang="de-DE" sz="6600" dirty="0" smtClean="0">
                <a:solidFill>
                  <a:srgbClr val="007635"/>
                </a:solidFill>
              </a:rPr>
              <a:t>Garten 2016</a:t>
            </a:r>
            <a:endParaRPr lang="de-DE" sz="6600" dirty="0" smtClean="0">
              <a:solidFill>
                <a:srgbClr val="007635"/>
              </a:solidFill>
            </a:endParaRP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512" y="6597650"/>
            <a:ext cx="5113337" cy="260350"/>
          </a:xfrm>
          <a:noFill/>
        </p:spPr>
        <p:txBody>
          <a:bodyPr/>
          <a:lstStyle/>
          <a:p>
            <a:r>
              <a:rPr lang="de-DE" dirty="0" smtClean="0">
                <a:cs typeface="Arial" charset="0"/>
              </a:rPr>
              <a:t>ETG Ludwigsburg - Vereinsversammlung 2017</a:t>
            </a:r>
          </a:p>
        </p:txBody>
      </p:sp>
      <p:sp>
        <p:nvSpPr>
          <p:cNvPr id="14" name="Datumsplatzhalter 5"/>
          <p:cNvSpPr>
            <a:spLocks noGrp="1"/>
          </p:cNvSpPr>
          <p:nvPr>
            <p:ph type="dt" sz="half" idx="10"/>
          </p:nvPr>
        </p:nvSpPr>
        <p:spPr>
          <a:xfrm>
            <a:off x="7884368" y="6570663"/>
            <a:ext cx="1259632" cy="2873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18. März 2017</a:t>
            </a:r>
            <a:endParaRPr lang="de-DE" dirty="0"/>
          </a:p>
        </p:txBody>
      </p:sp>
      <p:sp>
        <p:nvSpPr>
          <p:cNvPr id="10" name="Rectangle 36"/>
          <p:cNvSpPr>
            <a:spLocks noGrp="1" noChangeArrowheads="1"/>
          </p:cNvSpPr>
          <p:nvPr>
            <p:ph type="title"/>
          </p:nvPr>
        </p:nvSpPr>
        <p:spPr>
          <a:xfrm>
            <a:off x="179512" y="692696"/>
            <a:ext cx="7128792" cy="864096"/>
          </a:xfrm>
        </p:spPr>
        <p:txBody>
          <a:bodyPr/>
          <a:lstStyle/>
          <a:p>
            <a:pPr eaLnBrk="1" hangingPunct="1">
              <a:defRPr/>
            </a:pPr>
            <a:r>
              <a:rPr lang="de-DE" sz="4800" dirty="0" smtClean="0">
                <a:solidFill>
                  <a:srgbClr val="2B7E14"/>
                </a:solidFill>
              </a:rPr>
              <a:t>Vereinsversammlung  2017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33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57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-1389" r="-8749" b="1389"/>
          <a:stretch/>
        </p:blipFill>
        <p:spPr>
          <a:xfrm>
            <a:off x="251520" y="-94916"/>
            <a:ext cx="9145016" cy="69529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" y="44624"/>
            <a:ext cx="9284501" cy="69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30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512" y="6597650"/>
            <a:ext cx="5113337" cy="260350"/>
          </a:xfrm>
          <a:noFill/>
        </p:spPr>
        <p:txBody>
          <a:bodyPr/>
          <a:lstStyle/>
          <a:p>
            <a:r>
              <a:rPr lang="de-DE" dirty="0" smtClean="0">
                <a:cs typeface="Arial" charset="0"/>
              </a:rPr>
              <a:t>ETG Ludwigsburg - Vereinsversammlung 2017</a:t>
            </a:r>
          </a:p>
        </p:txBody>
      </p:sp>
      <p:sp>
        <p:nvSpPr>
          <p:cNvPr id="18436" name="Rectangle 36"/>
          <p:cNvSpPr>
            <a:spLocks noGrp="1" noChangeArrowheads="1"/>
          </p:cNvSpPr>
          <p:nvPr>
            <p:ph type="title"/>
          </p:nvPr>
        </p:nvSpPr>
        <p:spPr>
          <a:xfrm>
            <a:off x="179512" y="692696"/>
            <a:ext cx="7128792" cy="864096"/>
          </a:xfrm>
        </p:spPr>
        <p:txBody>
          <a:bodyPr/>
          <a:lstStyle/>
          <a:p>
            <a:pPr eaLnBrk="1" hangingPunct="1">
              <a:defRPr/>
            </a:pPr>
            <a:r>
              <a:rPr lang="de-DE" sz="4800" dirty="0" smtClean="0">
                <a:solidFill>
                  <a:srgbClr val="2B7E14"/>
                </a:solidFill>
              </a:rPr>
              <a:t>Vereinsversammlung  2017</a:t>
            </a:r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323528" y="2060848"/>
            <a:ext cx="8280920" cy="413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indent="-342900" algn="ctr" fontAlgn="auto">
              <a:spcBef>
                <a:spcPts val="18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de-DE" sz="3600" u="sng" dirty="0" smtClean="0">
              <a:solidFill>
                <a:srgbClr val="007635"/>
              </a:solidFill>
              <a:latin typeface="Corbel" pitchFamily="34" charset="0"/>
              <a:cs typeface="+mn-cs"/>
            </a:endParaRPr>
          </a:p>
          <a:p>
            <a:pPr indent="-342900" algn="ctr" fontAlgn="auto">
              <a:spcBef>
                <a:spcPts val="18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u="sng" dirty="0" smtClean="0">
                <a:solidFill>
                  <a:srgbClr val="007635"/>
                </a:solidFill>
                <a:latin typeface="Corbel" pitchFamily="34" charset="0"/>
                <a:cs typeface="+mn-cs"/>
              </a:rPr>
              <a:t>Herzlich Willkommen </a:t>
            </a:r>
          </a:p>
          <a:p>
            <a:pPr indent="-342900" algn="ctr" fontAlgn="auto">
              <a:spcBef>
                <a:spcPts val="18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u="sng" dirty="0" smtClean="0">
                <a:solidFill>
                  <a:srgbClr val="007635"/>
                </a:solidFill>
                <a:latin typeface="Corbel" pitchFamily="34" charset="0"/>
                <a:cs typeface="+mn-cs"/>
              </a:rPr>
              <a:t>zur </a:t>
            </a:r>
          </a:p>
          <a:p>
            <a:pPr indent="-342900" algn="ctr" fontAlgn="auto">
              <a:spcBef>
                <a:spcPts val="18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u="sng" dirty="0" smtClean="0">
                <a:solidFill>
                  <a:srgbClr val="007635"/>
                </a:solidFill>
                <a:latin typeface="Corbel" pitchFamily="34" charset="0"/>
                <a:cs typeface="+mn-cs"/>
              </a:rPr>
              <a:t>Vereinsversammlung 2017</a:t>
            </a:r>
          </a:p>
        </p:txBody>
      </p:sp>
      <p:sp>
        <p:nvSpPr>
          <p:cNvPr id="8" name="Datumsplatzhalter 5"/>
          <p:cNvSpPr>
            <a:spLocks noGrp="1"/>
          </p:cNvSpPr>
          <p:nvPr>
            <p:ph type="dt" sz="half" idx="10"/>
          </p:nvPr>
        </p:nvSpPr>
        <p:spPr>
          <a:xfrm>
            <a:off x="7884368" y="6570663"/>
            <a:ext cx="1259632" cy="2873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18. März 2017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3" name="Grafik 2" descr="D:\Eigene Dateien\Eigene Bilder\EIGENE_EEEEEEEEE\2016\2016 05\20160501_11473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192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3" name="Grafik 2" descr="D:\Eigene Dateien\Eigene Bilder\EIGENE_EEEEEEEEE\2016\2016 09\20160911_11022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45"/>
          <a:stretch/>
        </p:blipFill>
        <p:spPr bwMode="auto">
          <a:xfrm rot="5400000">
            <a:off x="1511640" y="440648"/>
            <a:ext cx="5904696" cy="6120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3" name="Grafik 2" descr="D:\Eigene Dateien\Eigene Bilder\EIGENE_EEEEEEEEE\2016\2016 06\20160605_12014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" y="458787"/>
            <a:ext cx="7920990" cy="594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3" name="Grafik 2" descr="D:\Eigene Dateien\Eigene Bilder\EIGENE_EEEEEEEEE\2016\2016 06\20160605_12020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"/>
          <a:stretch/>
        </p:blipFill>
        <p:spPr bwMode="auto">
          <a:xfrm>
            <a:off x="467545" y="579754"/>
            <a:ext cx="7903660" cy="5801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512" y="6597650"/>
            <a:ext cx="5113337" cy="260350"/>
          </a:xfrm>
          <a:noFill/>
        </p:spPr>
        <p:txBody>
          <a:bodyPr/>
          <a:lstStyle/>
          <a:p>
            <a:r>
              <a:rPr lang="de-DE" dirty="0" smtClean="0">
                <a:cs typeface="Arial" charset="0"/>
              </a:rPr>
              <a:t>ETG Ludwigsburg - Vereinsversammlung 2017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323528" y="1744663"/>
            <a:ext cx="8280920" cy="485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de-DE" sz="2800" dirty="0">
              <a:solidFill>
                <a:srgbClr val="007635"/>
              </a:solidFill>
              <a:latin typeface="Corbel" pitchFamily="34" charset="0"/>
              <a:cs typeface="+mn-cs"/>
            </a:endParaRP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251520" y="1484784"/>
            <a:ext cx="8640960" cy="4752528"/>
          </a:xfrm>
        </p:spPr>
        <p:txBody>
          <a:bodyPr/>
          <a:lstStyle/>
          <a:p>
            <a:pPr marL="158750" indent="-514350" eaLnBrk="1" hangingPunct="1">
              <a:buNone/>
            </a:pPr>
            <a:r>
              <a:rPr lang="de-DE" sz="2800" u="sng" dirty="0" smtClean="0">
                <a:solidFill>
                  <a:srgbClr val="007635"/>
                </a:solidFill>
              </a:rPr>
              <a:t>Bericht des Vorstandes - Themen aus </a:t>
            </a:r>
            <a:r>
              <a:rPr lang="de-DE" sz="5000" u="sng" dirty="0" smtClean="0">
                <a:solidFill>
                  <a:srgbClr val="007635"/>
                </a:solidFill>
              </a:rPr>
              <a:t>2016 </a:t>
            </a:r>
            <a:r>
              <a:rPr lang="de-DE" sz="2000" u="sng" dirty="0" smtClean="0">
                <a:solidFill>
                  <a:srgbClr val="007635"/>
                </a:solidFill>
              </a:rPr>
              <a:t>bis aktuell </a:t>
            </a:r>
            <a:endParaRPr lang="de-DE" sz="2000" dirty="0" smtClean="0">
              <a:solidFill>
                <a:srgbClr val="007635"/>
              </a:solidFill>
            </a:endParaRPr>
          </a:p>
          <a:p>
            <a:pPr marL="457200" indent="-457200"/>
            <a:r>
              <a:rPr lang="de-DE" dirty="0">
                <a:solidFill>
                  <a:srgbClr val="007635"/>
                </a:solidFill>
              </a:rPr>
              <a:t>Hauptthema 2016 </a:t>
            </a:r>
            <a:r>
              <a:rPr lang="de-DE" dirty="0" smtClean="0">
                <a:solidFill>
                  <a:srgbClr val="007635"/>
                </a:solidFill>
              </a:rPr>
              <a:t>war die Renovierung der Wohnung</a:t>
            </a:r>
            <a:br>
              <a:rPr lang="de-DE" dirty="0" smtClean="0">
                <a:solidFill>
                  <a:srgbClr val="007635"/>
                </a:solidFill>
              </a:rPr>
            </a:br>
            <a:r>
              <a:rPr lang="de-DE" dirty="0">
                <a:solidFill>
                  <a:srgbClr val="007635"/>
                </a:solidFill>
              </a:rPr>
              <a:t>(Malerarbeiten, Sanitär, </a:t>
            </a:r>
            <a:r>
              <a:rPr lang="de-DE" dirty="0" smtClean="0">
                <a:solidFill>
                  <a:srgbClr val="007635"/>
                </a:solidFill>
              </a:rPr>
              <a:t>Elektro)</a:t>
            </a:r>
          </a:p>
          <a:p>
            <a:pPr marL="457200" indent="-457200"/>
            <a:r>
              <a:rPr lang="de-DE" dirty="0" smtClean="0">
                <a:solidFill>
                  <a:srgbClr val="007635"/>
                </a:solidFill>
              </a:rPr>
              <a:t>Website wurde fertig und online gestellt </a:t>
            </a:r>
          </a:p>
          <a:p>
            <a:pPr marL="457200" indent="-457200"/>
            <a:r>
              <a:rPr lang="de-DE" dirty="0" smtClean="0">
                <a:solidFill>
                  <a:srgbClr val="007635"/>
                </a:solidFill>
              </a:rPr>
              <a:t>Anschaffungen in 2016: </a:t>
            </a:r>
            <a:br>
              <a:rPr lang="de-DE" dirty="0" smtClean="0">
                <a:solidFill>
                  <a:srgbClr val="007635"/>
                </a:solidFill>
              </a:rPr>
            </a:br>
            <a:r>
              <a:rPr lang="de-DE" dirty="0" smtClean="0">
                <a:solidFill>
                  <a:srgbClr val="007635"/>
                </a:solidFill>
              </a:rPr>
              <a:t>Heizungsthermostate, Tablet für Gottesdienst, Abdeckung für Mischpult, </a:t>
            </a:r>
            <a:r>
              <a:rPr lang="de-DE" dirty="0" err="1" smtClean="0">
                <a:solidFill>
                  <a:srgbClr val="007635"/>
                </a:solidFill>
              </a:rPr>
              <a:t>Beamer</a:t>
            </a:r>
            <a:r>
              <a:rPr lang="de-DE" dirty="0" smtClean="0">
                <a:solidFill>
                  <a:srgbClr val="007635"/>
                </a:solidFill>
              </a:rPr>
              <a:t> für Kinderstundenraum, Biertischgarnituren</a:t>
            </a:r>
          </a:p>
          <a:p>
            <a:pPr marL="457200" indent="-457200"/>
            <a:r>
              <a:rPr lang="de-DE" dirty="0" smtClean="0">
                <a:solidFill>
                  <a:srgbClr val="007635"/>
                </a:solidFill>
              </a:rPr>
              <a:t>Im Garten wurde der Rasen eingesät und Restarbeiten vom Gartenbauer erledigt</a:t>
            </a:r>
          </a:p>
          <a:p>
            <a:pPr marL="457200" indent="-457200"/>
            <a:r>
              <a:rPr lang="de-DE" dirty="0" smtClean="0">
                <a:solidFill>
                  <a:srgbClr val="007635"/>
                </a:solidFill>
              </a:rPr>
              <a:t>Neuer </a:t>
            </a:r>
            <a:r>
              <a:rPr lang="de-DE" dirty="0" err="1" smtClean="0">
                <a:solidFill>
                  <a:srgbClr val="007635"/>
                </a:solidFill>
              </a:rPr>
              <a:t>Gastarif</a:t>
            </a:r>
            <a:r>
              <a:rPr lang="de-DE" dirty="0" smtClean="0">
                <a:solidFill>
                  <a:srgbClr val="007635"/>
                </a:solidFill>
              </a:rPr>
              <a:t> von günstigerem Anbieter</a:t>
            </a:r>
          </a:p>
          <a:p>
            <a:pPr marL="457200" indent="-457200"/>
            <a:r>
              <a:rPr lang="de-DE" dirty="0" smtClean="0">
                <a:solidFill>
                  <a:srgbClr val="007635"/>
                </a:solidFill>
              </a:rPr>
              <a:t>Neuer Spielturm </a:t>
            </a:r>
            <a:r>
              <a:rPr lang="de-DE" dirty="0">
                <a:solidFill>
                  <a:srgbClr val="007635"/>
                </a:solidFill>
              </a:rPr>
              <a:t>für Kinder im </a:t>
            </a:r>
            <a:r>
              <a:rPr lang="de-DE" dirty="0" smtClean="0">
                <a:solidFill>
                  <a:srgbClr val="007635"/>
                </a:solidFill>
              </a:rPr>
              <a:t>UG (war Spende)</a:t>
            </a:r>
          </a:p>
        </p:txBody>
      </p:sp>
      <p:sp>
        <p:nvSpPr>
          <p:cNvPr id="10" name="Datumsplatzhalter 5"/>
          <p:cNvSpPr>
            <a:spLocks noGrp="1"/>
          </p:cNvSpPr>
          <p:nvPr>
            <p:ph type="dt" sz="half" idx="10"/>
          </p:nvPr>
        </p:nvSpPr>
        <p:spPr>
          <a:xfrm>
            <a:off x="7884368" y="6570663"/>
            <a:ext cx="1259632" cy="2873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18. März 2017</a:t>
            </a:r>
            <a:endParaRPr lang="de-DE" dirty="0"/>
          </a:p>
        </p:txBody>
      </p:sp>
      <p:sp>
        <p:nvSpPr>
          <p:cNvPr id="11" name="Rectangle 36"/>
          <p:cNvSpPr>
            <a:spLocks noGrp="1" noChangeArrowheads="1"/>
          </p:cNvSpPr>
          <p:nvPr>
            <p:ph type="title"/>
          </p:nvPr>
        </p:nvSpPr>
        <p:spPr>
          <a:xfrm>
            <a:off x="179512" y="692696"/>
            <a:ext cx="7128792" cy="864096"/>
          </a:xfrm>
        </p:spPr>
        <p:txBody>
          <a:bodyPr/>
          <a:lstStyle/>
          <a:p>
            <a:pPr eaLnBrk="1" hangingPunct="1">
              <a:defRPr/>
            </a:pPr>
            <a:r>
              <a:rPr lang="de-DE" sz="4800" dirty="0" smtClean="0">
                <a:solidFill>
                  <a:srgbClr val="2B7E14"/>
                </a:solidFill>
              </a:rPr>
              <a:t>Vereinsversammlung  2017</a:t>
            </a:r>
          </a:p>
        </p:txBody>
      </p:sp>
    </p:spTree>
    <p:extLst>
      <p:ext uri="{BB962C8B-B14F-4D97-AF65-F5344CB8AC3E}">
        <p14:creationId xmlns:p14="http://schemas.microsoft.com/office/powerpoint/2010/main" val="146684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4" name="Grafik 3" descr="D:\Eigene Dateien\Eigene Bilder\EIGENE_EEEEEEEEE\2016\2016 11\20161106_11125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480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8"/>
          <p:cNvSpPr>
            <a:spLocks noGrp="1"/>
          </p:cNvSpPr>
          <p:nvPr>
            <p:ph idx="1"/>
          </p:nvPr>
        </p:nvSpPr>
        <p:spPr>
          <a:xfrm>
            <a:off x="179512" y="1844824"/>
            <a:ext cx="8748712" cy="4646761"/>
          </a:xfrm>
        </p:spPr>
        <p:txBody>
          <a:bodyPr/>
          <a:lstStyle/>
          <a:p>
            <a:pPr marL="158750" indent="-514350" eaLnBrk="1" hangingPunct="1">
              <a:buNone/>
            </a:pPr>
            <a:r>
              <a:rPr lang="de-DE" sz="2800" u="sng" dirty="0" smtClean="0">
                <a:solidFill>
                  <a:srgbClr val="007635"/>
                </a:solidFill>
              </a:rPr>
              <a:t>Bericht des Vorstandes - Ausblick für </a:t>
            </a:r>
            <a:r>
              <a:rPr lang="de-DE" sz="5000" u="sng" dirty="0" smtClean="0">
                <a:solidFill>
                  <a:srgbClr val="007635"/>
                </a:solidFill>
              </a:rPr>
              <a:t>2017</a:t>
            </a:r>
          </a:p>
          <a:p>
            <a:pPr marL="158750" indent="-514350" eaLnBrk="1" hangingPunct="1">
              <a:buNone/>
            </a:pPr>
            <a:endParaRPr lang="de-DE" sz="500" dirty="0" smtClean="0">
              <a:solidFill>
                <a:srgbClr val="007635"/>
              </a:solidFill>
            </a:endParaRPr>
          </a:p>
          <a:p>
            <a:pPr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de-DE" sz="2800" dirty="0" smtClean="0">
                <a:solidFill>
                  <a:srgbClr val="007635"/>
                </a:solidFill>
              </a:rPr>
              <a:t>Fertigstellung der Renovierung der Hausmeisterwohnung </a:t>
            </a:r>
          </a:p>
          <a:p>
            <a:pPr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de-DE" sz="2800" dirty="0" smtClean="0">
                <a:solidFill>
                  <a:srgbClr val="007635"/>
                </a:solidFill>
              </a:rPr>
              <a:t>Fertigstellung des Gartens </a:t>
            </a:r>
            <a:br>
              <a:rPr lang="de-DE" sz="2800" dirty="0" smtClean="0">
                <a:solidFill>
                  <a:srgbClr val="007635"/>
                </a:solidFill>
              </a:rPr>
            </a:br>
            <a:r>
              <a:rPr lang="de-DE" sz="2800" dirty="0" smtClean="0">
                <a:solidFill>
                  <a:srgbClr val="007635"/>
                </a:solidFill>
              </a:rPr>
              <a:t>(Bepflanzung / Sträucher / Gartentor / Pergola)</a:t>
            </a:r>
          </a:p>
          <a:p>
            <a:pPr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de-DE" sz="2800" dirty="0">
                <a:solidFill>
                  <a:srgbClr val="007635"/>
                </a:solidFill>
              </a:rPr>
              <a:t>Asphalt am Parkplatz ist gesunken, </a:t>
            </a:r>
            <a:br>
              <a:rPr lang="de-DE" sz="2800" dirty="0">
                <a:solidFill>
                  <a:srgbClr val="007635"/>
                </a:solidFill>
              </a:rPr>
            </a:br>
            <a:r>
              <a:rPr lang="de-DE" sz="2800" dirty="0">
                <a:solidFill>
                  <a:srgbClr val="007635"/>
                </a:solidFill>
              </a:rPr>
              <a:t>muss ausgebessert / erneuert werden , </a:t>
            </a:r>
            <a:br>
              <a:rPr lang="de-DE" sz="2800" dirty="0">
                <a:solidFill>
                  <a:srgbClr val="007635"/>
                </a:solidFill>
              </a:rPr>
            </a:br>
            <a:r>
              <a:rPr lang="de-DE" sz="2800" dirty="0">
                <a:solidFill>
                  <a:srgbClr val="007635"/>
                </a:solidFill>
              </a:rPr>
              <a:t>bei Erfahrung Vorschläge  an Vorstand </a:t>
            </a:r>
          </a:p>
          <a:p>
            <a:pPr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de-DE" sz="2800" dirty="0">
                <a:solidFill>
                  <a:srgbClr val="007635"/>
                </a:solidFill>
              </a:rPr>
              <a:t>Holzverkleidung der Eingangsbereiche</a:t>
            </a:r>
          </a:p>
          <a:p>
            <a:pPr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de-DE" sz="2800" dirty="0" smtClean="0">
              <a:solidFill>
                <a:srgbClr val="007635"/>
              </a:solidFill>
            </a:endParaRPr>
          </a:p>
          <a:p>
            <a:pPr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de-DE" dirty="0" smtClean="0">
              <a:solidFill>
                <a:srgbClr val="007635"/>
              </a:solidFill>
            </a:endParaRPr>
          </a:p>
          <a:p>
            <a:pPr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de-DE" dirty="0" smtClean="0">
              <a:solidFill>
                <a:srgbClr val="007635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512" y="6597650"/>
            <a:ext cx="5113337" cy="260350"/>
          </a:xfrm>
          <a:noFill/>
        </p:spPr>
        <p:txBody>
          <a:bodyPr/>
          <a:lstStyle/>
          <a:p>
            <a:r>
              <a:rPr lang="de-DE" dirty="0" smtClean="0">
                <a:cs typeface="Arial" charset="0"/>
              </a:rPr>
              <a:t>ETG Ludwigsburg - Vereinsversammlung 2017</a:t>
            </a:r>
          </a:p>
        </p:txBody>
      </p:sp>
      <p:sp>
        <p:nvSpPr>
          <p:cNvPr id="7" name="Datumsplatzhalter 5"/>
          <p:cNvSpPr>
            <a:spLocks noGrp="1"/>
          </p:cNvSpPr>
          <p:nvPr>
            <p:ph type="dt" sz="half" idx="10"/>
          </p:nvPr>
        </p:nvSpPr>
        <p:spPr>
          <a:xfrm>
            <a:off x="7884368" y="6570663"/>
            <a:ext cx="1259632" cy="2873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18. März 2017</a:t>
            </a:r>
            <a:endParaRPr lang="de-DE" dirty="0"/>
          </a:p>
        </p:txBody>
      </p:sp>
      <p:sp>
        <p:nvSpPr>
          <p:cNvPr id="9" name="Rectangle 36"/>
          <p:cNvSpPr>
            <a:spLocks noGrp="1" noChangeArrowheads="1"/>
          </p:cNvSpPr>
          <p:nvPr>
            <p:ph type="title"/>
          </p:nvPr>
        </p:nvSpPr>
        <p:spPr>
          <a:xfrm>
            <a:off x="179512" y="692696"/>
            <a:ext cx="7128792" cy="864096"/>
          </a:xfrm>
        </p:spPr>
        <p:txBody>
          <a:bodyPr/>
          <a:lstStyle/>
          <a:p>
            <a:pPr eaLnBrk="1" hangingPunct="1">
              <a:defRPr/>
            </a:pPr>
            <a:r>
              <a:rPr lang="de-DE" sz="4800" dirty="0" smtClean="0">
                <a:solidFill>
                  <a:srgbClr val="2B7E14"/>
                </a:solidFill>
              </a:rPr>
              <a:t>Vereinsversammlung  2017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8"/>
          <p:cNvSpPr>
            <a:spLocks noGrp="1"/>
          </p:cNvSpPr>
          <p:nvPr>
            <p:ph idx="1"/>
          </p:nvPr>
        </p:nvSpPr>
        <p:spPr>
          <a:xfrm>
            <a:off x="395288" y="1806575"/>
            <a:ext cx="7816850" cy="4214813"/>
          </a:xfrm>
        </p:spPr>
        <p:txBody>
          <a:bodyPr/>
          <a:lstStyle/>
          <a:p>
            <a:pPr marL="0" eaLnBrk="1" hangingPunct="1">
              <a:buFont typeface="Arial" charset="0"/>
              <a:buNone/>
            </a:pPr>
            <a:r>
              <a:rPr lang="de-DE" sz="2800" u="sng" dirty="0" smtClean="0">
                <a:solidFill>
                  <a:srgbClr val="007635"/>
                </a:solidFill>
              </a:rPr>
              <a:t>2. Bericht der Kassenwarte</a:t>
            </a:r>
          </a:p>
          <a:p>
            <a:pPr marL="0" eaLnBrk="1" hangingPunct="1">
              <a:buFont typeface="Arial" charset="0"/>
              <a:buNone/>
            </a:pPr>
            <a:endParaRPr lang="de-DE" sz="2800" dirty="0" smtClean="0">
              <a:solidFill>
                <a:srgbClr val="007635"/>
              </a:solidFill>
            </a:endParaRP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063286"/>
              </p:ext>
            </p:extLst>
          </p:nvPr>
        </p:nvGraphicFramePr>
        <p:xfrm>
          <a:off x="683568" y="2420888"/>
          <a:ext cx="5040560" cy="3390900"/>
        </p:xfrm>
        <a:graphic>
          <a:graphicData uri="http://schemas.openxmlformats.org/drawingml/2006/table">
            <a:tbl>
              <a:tblPr/>
              <a:tblGrid>
                <a:gridCol w="3239497"/>
                <a:gridCol w="1801063"/>
              </a:tblGrid>
              <a:tr h="447675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1" i="0" u="none" strike="noStrike" dirty="0">
                          <a:latin typeface="Arial"/>
                        </a:rPr>
                        <a:t>Vermögensnachweis zum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1" i="0" u="none" strike="noStrike" dirty="0" smtClean="0">
                          <a:latin typeface="Arial"/>
                        </a:rPr>
                        <a:t>31.12.2016</a:t>
                      </a:r>
                      <a:endParaRPr lang="de-DE" sz="20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 dirty="0">
                          <a:latin typeface="Arial"/>
                        </a:rPr>
                        <a:t>Barvermögen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latin typeface="Arial"/>
                        </a:rPr>
                        <a:t>2.040,36 €   </a:t>
                      </a:r>
                      <a:endParaRPr lang="de-DE" sz="2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>
                          <a:latin typeface="Arial"/>
                        </a:rPr>
                        <a:t>Kreissparkasse LB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218281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 dirty="0">
                          <a:latin typeface="Arial"/>
                        </a:rPr>
                        <a:t>Girokonto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>
                          <a:latin typeface="Arial"/>
                        </a:rPr>
                        <a:t>      </a:t>
                      </a:r>
                      <a:r>
                        <a:rPr lang="de-DE" sz="2000" b="0" i="0" u="none" strike="noStrike" dirty="0" smtClean="0">
                          <a:latin typeface="Arial"/>
                        </a:rPr>
                        <a:t>2.091,18 </a:t>
                      </a:r>
                      <a:r>
                        <a:rPr lang="de-DE" sz="2000" b="0" i="0" u="none" strike="noStrike" dirty="0">
                          <a:latin typeface="Arial"/>
                        </a:rPr>
                        <a:t>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 dirty="0" smtClean="0">
                          <a:latin typeface="Arial"/>
                        </a:rPr>
                        <a:t>Sparkonten</a:t>
                      </a:r>
                      <a:endParaRPr lang="de-DE" sz="2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>
                          <a:latin typeface="Arial"/>
                        </a:rPr>
                        <a:t>   </a:t>
                      </a:r>
                      <a:r>
                        <a:rPr lang="de-DE" sz="2000" b="0" i="0" u="none" strike="noStrike" dirty="0" smtClean="0">
                          <a:latin typeface="Arial"/>
                        </a:rPr>
                        <a:t>46.089,27</a:t>
                      </a:r>
                      <a:r>
                        <a:rPr lang="de-DE" sz="2000" b="0" i="0" u="none" strike="noStrike" baseline="0" dirty="0" smtClean="0">
                          <a:latin typeface="+mn-lt"/>
                        </a:rPr>
                        <a:t> </a:t>
                      </a:r>
                      <a:r>
                        <a:rPr lang="de-DE" sz="2000" b="0" i="0" u="none" strike="noStrike" dirty="0" smtClean="0">
                          <a:latin typeface="Arial"/>
                        </a:rPr>
                        <a:t>€ </a:t>
                      </a:r>
                      <a:endParaRPr lang="de-DE" sz="2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1" i="0" u="none" strike="noStrike">
                          <a:latin typeface="Arial"/>
                        </a:rPr>
                        <a:t>Summe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i="0" u="none" strike="noStrike" dirty="0">
                          <a:latin typeface="Arial"/>
                        </a:rPr>
                        <a:t>    </a:t>
                      </a:r>
                      <a:r>
                        <a:rPr lang="de-DE" sz="2000" b="1" i="0" u="none" strike="noStrike" dirty="0" smtClean="0">
                          <a:latin typeface="Arial"/>
                        </a:rPr>
                        <a:t>50.220,81 € </a:t>
                      </a:r>
                      <a:endParaRPr lang="de-DE" sz="20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</a:tbl>
          </a:graphicData>
        </a:graphic>
      </p:graphicFrame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512" y="6597650"/>
            <a:ext cx="5113337" cy="260350"/>
          </a:xfrm>
          <a:noFill/>
        </p:spPr>
        <p:txBody>
          <a:bodyPr/>
          <a:lstStyle/>
          <a:p>
            <a:r>
              <a:rPr lang="de-DE" dirty="0" smtClean="0">
                <a:cs typeface="Arial" charset="0"/>
              </a:rPr>
              <a:t>ETG Ludwigsburg - Vereinsversammlung 2017</a:t>
            </a:r>
          </a:p>
        </p:txBody>
      </p:sp>
      <p:sp>
        <p:nvSpPr>
          <p:cNvPr id="9" name="Datumsplatzhalter 5"/>
          <p:cNvSpPr>
            <a:spLocks noGrp="1"/>
          </p:cNvSpPr>
          <p:nvPr>
            <p:ph type="dt" sz="half" idx="10"/>
          </p:nvPr>
        </p:nvSpPr>
        <p:spPr>
          <a:xfrm>
            <a:off x="7884368" y="6570663"/>
            <a:ext cx="1259632" cy="2873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18. März 2017</a:t>
            </a:r>
            <a:endParaRPr lang="de-DE" dirty="0"/>
          </a:p>
        </p:txBody>
      </p:sp>
      <p:sp>
        <p:nvSpPr>
          <p:cNvPr id="10" name="Rectangle 36"/>
          <p:cNvSpPr>
            <a:spLocks noGrp="1" noChangeArrowheads="1"/>
          </p:cNvSpPr>
          <p:nvPr>
            <p:ph type="title"/>
          </p:nvPr>
        </p:nvSpPr>
        <p:spPr>
          <a:xfrm>
            <a:off x="179512" y="692696"/>
            <a:ext cx="7128792" cy="864096"/>
          </a:xfrm>
        </p:spPr>
        <p:txBody>
          <a:bodyPr/>
          <a:lstStyle/>
          <a:p>
            <a:pPr eaLnBrk="1" hangingPunct="1">
              <a:defRPr/>
            </a:pPr>
            <a:r>
              <a:rPr lang="de-DE" sz="4800" dirty="0" smtClean="0">
                <a:solidFill>
                  <a:srgbClr val="2B7E14"/>
                </a:solidFill>
              </a:rPr>
              <a:t>Vereinsversammlung  2017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8"/>
          <p:cNvSpPr>
            <a:spLocks noGrp="1"/>
          </p:cNvSpPr>
          <p:nvPr>
            <p:ph idx="1"/>
          </p:nvPr>
        </p:nvSpPr>
        <p:spPr>
          <a:xfrm>
            <a:off x="395288" y="1806575"/>
            <a:ext cx="8209160" cy="4214813"/>
          </a:xfrm>
        </p:spPr>
        <p:txBody>
          <a:bodyPr/>
          <a:lstStyle/>
          <a:p>
            <a:pPr marL="0" eaLnBrk="1" hangingPunct="1">
              <a:buFont typeface="Arial" charset="0"/>
              <a:buNone/>
            </a:pPr>
            <a:r>
              <a:rPr lang="de-DE" sz="2800" u="sng" dirty="0" smtClean="0">
                <a:solidFill>
                  <a:srgbClr val="007635"/>
                </a:solidFill>
              </a:rPr>
              <a:t>2. Bericht der Kassenwarte</a:t>
            </a:r>
          </a:p>
          <a:p>
            <a:pPr marL="0" eaLnBrk="1" hangingPunct="1">
              <a:buFont typeface="Arial" charset="0"/>
              <a:buNone/>
            </a:pPr>
            <a:endParaRPr lang="de-DE" sz="2800" dirty="0" smtClean="0">
              <a:solidFill>
                <a:srgbClr val="007635"/>
              </a:solidFill>
            </a:endParaRPr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983547"/>
              </p:ext>
            </p:extLst>
          </p:nvPr>
        </p:nvGraphicFramePr>
        <p:xfrm>
          <a:off x="395536" y="2420888"/>
          <a:ext cx="8352928" cy="3535273"/>
        </p:xfrm>
        <a:graphic>
          <a:graphicData uri="http://schemas.openxmlformats.org/drawingml/2006/table">
            <a:tbl>
              <a:tblPr/>
              <a:tblGrid>
                <a:gridCol w="2592288"/>
                <a:gridCol w="1944216"/>
                <a:gridCol w="1944216"/>
                <a:gridCol w="1872208"/>
              </a:tblGrid>
              <a:tr h="268605">
                <a:tc gridSpan="2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700" b="1" i="0" u="none" strike="noStrike" dirty="0" smtClean="0">
                          <a:effectLst/>
                          <a:latin typeface="Arial"/>
                        </a:rPr>
                        <a:t>Abschluss 31.12.</a:t>
                      </a:r>
                      <a:r>
                        <a:rPr lang="de-DE" sz="1700" b="1" i="0" u="none" strike="noStrike" baseline="0" dirty="0" smtClean="0">
                          <a:effectLst/>
                          <a:latin typeface="Arial"/>
                        </a:rPr>
                        <a:t>2016                </a:t>
                      </a:r>
                      <a:r>
                        <a:rPr lang="de-DE" sz="1700" b="1" i="0" u="none" strike="noStrike" dirty="0" smtClean="0">
                          <a:effectLst/>
                          <a:latin typeface="+mn-lt"/>
                        </a:rPr>
                        <a:t>JAHR 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de-DE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700" b="1" i="0" u="none" strike="noStrike" dirty="0">
                          <a:effectLst/>
                          <a:latin typeface="Arial"/>
                        </a:rPr>
                        <a:t>JAHR 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700" b="1" i="0" u="none" strike="noStrike" dirty="0">
                          <a:effectLst/>
                          <a:latin typeface="Arial"/>
                        </a:rPr>
                        <a:t>JAHR 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106675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600" b="1" i="0" u="none" strike="noStrike" dirty="0">
                          <a:effectLst/>
                          <a:latin typeface="Arial"/>
                        </a:rPr>
                        <a:t>Vermögen 1.1.2016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600" b="1" i="0" u="none" strike="noStrike" dirty="0">
                          <a:effectLst/>
                          <a:latin typeface="Arial"/>
                        </a:rPr>
                        <a:t>62.784,61 €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98673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700" b="0" i="0" u="none" strike="noStrike" dirty="0">
                          <a:effectLst/>
                          <a:latin typeface="Arial"/>
                        </a:rPr>
                        <a:t>Einnahmen 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700" b="0" i="0" u="none" strike="noStrike" dirty="0">
                          <a:effectLst/>
                          <a:latin typeface="Arial"/>
                        </a:rPr>
                        <a:t>36.458,60 €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700" b="0" i="0" u="none" strike="noStrike" dirty="0">
                          <a:effectLst/>
                          <a:latin typeface="Arial"/>
                        </a:rPr>
                        <a:t>30.806,20 €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700" b="0" i="0" u="none" strike="noStrike" dirty="0">
                          <a:effectLst/>
                          <a:latin typeface="Arial"/>
                        </a:rPr>
                        <a:t>33.632,58 €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700" b="0" i="0" u="none" strike="noStrike">
                          <a:effectLst/>
                          <a:latin typeface="Arial"/>
                        </a:rPr>
                        <a:t>Ausgaben 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700" b="0" i="0" u="none" strike="noStrike" dirty="0">
                          <a:effectLst/>
                          <a:latin typeface="Arial"/>
                        </a:rPr>
                        <a:t>49.022,40 €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700" b="0" i="0" u="none" strike="noStrike">
                          <a:effectLst/>
                          <a:latin typeface="Arial"/>
                        </a:rPr>
                        <a:t>52.667,76 €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700" b="0" i="0" u="none" strike="noStrike">
                          <a:effectLst/>
                          <a:latin typeface="Arial"/>
                        </a:rPr>
                        <a:t>30.820,14 €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700" b="1" i="0" u="none" strike="noStrike" dirty="0" smtClean="0">
                          <a:effectLst/>
                          <a:latin typeface="Arial"/>
                        </a:rPr>
                        <a:t>„Saldo“ 2016</a:t>
                      </a:r>
                      <a:endParaRPr lang="de-DE" sz="17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700" b="1" i="0" u="none" strike="noStrike" dirty="0">
                          <a:effectLst/>
                          <a:latin typeface="Arial"/>
                        </a:rPr>
                        <a:t>-12.563,80 €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700" b="1" i="0" u="none" strike="noStrike" dirty="0">
                          <a:effectLst/>
                          <a:latin typeface="Arial"/>
                        </a:rPr>
                        <a:t>-21.861,56 €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700" b="1" i="0" u="none" strike="noStrike" dirty="0">
                          <a:effectLst/>
                          <a:latin typeface="Arial"/>
                        </a:rPr>
                        <a:t>2.812,44 </a:t>
                      </a:r>
                      <a:r>
                        <a:rPr lang="de-DE" sz="1700" b="0" i="0" u="none" strike="noStrike" dirty="0">
                          <a:effectLst/>
                          <a:latin typeface="Arial"/>
                        </a:rPr>
                        <a:t>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108570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600" b="1" i="0" u="none" strike="noStrike">
                          <a:effectLst/>
                          <a:latin typeface="Arial"/>
                        </a:rPr>
                        <a:t>Vermögen 31.12.2016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600" b="1" i="0" u="none" strike="noStrike" dirty="0">
                          <a:effectLst/>
                          <a:latin typeface="Arial"/>
                        </a:rPr>
                        <a:t>50.220,81 €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600" b="1" i="0" u="none" strike="noStrike" dirty="0">
                          <a:effectLst/>
                          <a:latin typeface="Arial"/>
                        </a:rPr>
                        <a:t>62.784,61 €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i="0" u="none" strike="noStrike" dirty="0">
                          <a:effectLst/>
                          <a:latin typeface="Arial"/>
                        </a:rPr>
                        <a:t>84.646,17 €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700" b="1" i="0" u="none" strike="noStrike" dirty="0">
                          <a:effectLst/>
                          <a:latin typeface="Arial"/>
                        </a:rPr>
                        <a:t>besondere Ausgaben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700" b="1" i="0" u="none" strike="noStrike" dirty="0">
                          <a:effectLst/>
                          <a:latin typeface="Arial"/>
                        </a:rPr>
                        <a:t>  22.706,91 €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700" b="1" i="0" u="none" strike="noStrike" dirty="0">
                          <a:effectLst/>
                          <a:latin typeface="Arial"/>
                        </a:rPr>
                        <a:t>  23.824,46 €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700" b="1" i="0" u="none" strike="noStrike" dirty="0">
                          <a:effectLst/>
                          <a:latin typeface="Arial"/>
                        </a:rPr>
                        <a:t>    1.610,84 €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de-DE" sz="1700" b="1" i="0" u="none" strike="noStrike">
                          <a:effectLst/>
                          <a:latin typeface="Arial"/>
                        </a:rPr>
                        <a:t>Gartengestaltung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700" b="0" i="0" u="none" strike="noStrike" dirty="0">
                          <a:effectLst/>
                          <a:latin typeface="Arial"/>
                        </a:rPr>
                        <a:t>    2.827,84 €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700" b="0" i="0" u="none" strike="noStrike" dirty="0">
                          <a:effectLst/>
                          <a:latin typeface="Arial"/>
                        </a:rPr>
                        <a:t>  23.824,46 €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700" b="0" i="0" u="none" strike="noStrike" dirty="0">
                          <a:effectLst/>
                          <a:latin typeface="Arial"/>
                        </a:rPr>
                        <a:t>    1.610,84 €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de-DE" sz="1700" b="1" i="0" u="none" strike="noStrike" dirty="0">
                          <a:effectLst/>
                          <a:latin typeface="Arial"/>
                        </a:rPr>
                        <a:t>Renovierung Wohnung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700" b="0" i="0" u="none" strike="noStrike" dirty="0">
                          <a:effectLst/>
                          <a:latin typeface="Arial"/>
                        </a:rPr>
                        <a:t>  19.879,07 €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700" b="0" i="0" u="none" strike="noStrike" dirty="0">
                          <a:effectLst/>
                          <a:latin typeface="Arial"/>
                        </a:rPr>
                        <a:t>             -  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700" b="0" i="0" u="none" strike="noStrike" dirty="0">
                          <a:effectLst/>
                          <a:latin typeface="Arial"/>
                        </a:rPr>
                        <a:t>             -  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</a:tbl>
          </a:graphicData>
        </a:graphic>
      </p:graphicFrame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512" y="6597650"/>
            <a:ext cx="5113337" cy="260350"/>
          </a:xfrm>
          <a:noFill/>
        </p:spPr>
        <p:txBody>
          <a:bodyPr/>
          <a:lstStyle/>
          <a:p>
            <a:r>
              <a:rPr lang="de-DE" dirty="0" smtClean="0">
                <a:cs typeface="Arial" charset="0"/>
              </a:rPr>
              <a:t>ETG Ludwigsburg - Vereinsversammlung 2017</a:t>
            </a:r>
          </a:p>
        </p:txBody>
      </p:sp>
      <p:sp>
        <p:nvSpPr>
          <p:cNvPr id="8" name="Datumsplatzhalter 5"/>
          <p:cNvSpPr>
            <a:spLocks noGrp="1"/>
          </p:cNvSpPr>
          <p:nvPr>
            <p:ph type="dt" sz="half" idx="10"/>
          </p:nvPr>
        </p:nvSpPr>
        <p:spPr>
          <a:xfrm>
            <a:off x="7884368" y="6570663"/>
            <a:ext cx="1259632" cy="2873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18. März 2017</a:t>
            </a:r>
            <a:endParaRPr lang="de-DE" dirty="0"/>
          </a:p>
        </p:txBody>
      </p:sp>
      <p:sp>
        <p:nvSpPr>
          <p:cNvPr id="9" name="Rectangle 36"/>
          <p:cNvSpPr>
            <a:spLocks noGrp="1" noChangeArrowheads="1"/>
          </p:cNvSpPr>
          <p:nvPr>
            <p:ph type="title"/>
          </p:nvPr>
        </p:nvSpPr>
        <p:spPr>
          <a:xfrm>
            <a:off x="179512" y="692696"/>
            <a:ext cx="7128792" cy="864096"/>
          </a:xfrm>
        </p:spPr>
        <p:txBody>
          <a:bodyPr/>
          <a:lstStyle/>
          <a:p>
            <a:pPr eaLnBrk="1" hangingPunct="1">
              <a:defRPr/>
            </a:pPr>
            <a:r>
              <a:rPr lang="de-DE" sz="4800" dirty="0" smtClean="0">
                <a:solidFill>
                  <a:srgbClr val="2B7E14"/>
                </a:solidFill>
              </a:rPr>
              <a:t>Vereinsversammlung  2017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8"/>
          <p:cNvSpPr>
            <a:spLocks noGrp="1"/>
          </p:cNvSpPr>
          <p:nvPr>
            <p:ph idx="1"/>
          </p:nvPr>
        </p:nvSpPr>
        <p:spPr>
          <a:xfrm>
            <a:off x="395288" y="1806575"/>
            <a:ext cx="7816850" cy="4214813"/>
          </a:xfrm>
        </p:spPr>
        <p:txBody>
          <a:bodyPr/>
          <a:lstStyle/>
          <a:p>
            <a:pPr marL="0" eaLnBrk="1" hangingPunct="1">
              <a:buFont typeface="Arial" charset="0"/>
              <a:buNone/>
            </a:pPr>
            <a:r>
              <a:rPr lang="de-DE" sz="2800" u="sng" dirty="0" smtClean="0">
                <a:solidFill>
                  <a:srgbClr val="007635"/>
                </a:solidFill>
              </a:rPr>
              <a:t>2. Bericht der Kassenwarte</a:t>
            </a:r>
          </a:p>
          <a:p>
            <a:pPr marL="0" eaLnBrk="1" hangingPunct="1">
              <a:buFont typeface="Arial" charset="0"/>
              <a:buNone/>
            </a:pPr>
            <a:endParaRPr lang="de-DE" sz="2800" dirty="0" smtClean="0">
              <a:solidFill>
                <a:srgbClr val="007635"/>
              </a:solidFill>
            </a:endParaRP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512" y="6597650"/>
            <a:ext cx="5113337" cy="260350"/>
          </a:xfrm>
          <a:noFill/>
        </p:spPr>
        <p:txBody>
          <a:bodyPr/>
          <a:lstStyle/>
          <a:p>
            <a:r>
              <a:rPr lang="de-DE" dirty="0" smtClean="0">
                <a:cs typeface="Arial" charset="0"/>
              </a:rPr>
              <a:t>ETG Ludwigsburg - Vereinsversammlung 2017</a:t>
            </a:r>
          </a:p>
        </p:txBody>
      </p:sp>
      <p:sp>
        <p:nvSpPr>
          <p:cNvPr id="7" name="Datumsplatzhalter 5"/>
          <p:cNvSpPr>
            <a:spLocks noGrp="1"/>
          </p:cNvSpPr>
          <p:nvPr>
            <p:ph type="dt" sz="half" idx="10"/>
          </p:nvPr>
        </p:nvSpPr>
        <p:spPr>
          <a:xfrm>
            <a:off x="7884368" y="6570663"/>
            <a:ext cx="1259632" cy="2873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18. März 2017</a:t>
            </a:r>
            <a:endParaRPr lang="de-DE" dirty="0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title"/>
          </p:nvPr>
        </p:nvSpPr>
        <p:spPr>
          <a:xfrm>
            <a:off x="179512" y="692696"/>
            <a:ext cx="7128792" cy="864096"/>
          </a:xfrm>
        </p:spPr>
        <p:txBody>
          <a:bodyPr/>
          <a:lstStyle/>
          <a:p>
            <a:pPr eaLnBrk="1" hangingPunct="1">
              <a:defRPr/>
            </a:pPr>
            <a:r>
              <a:rPr lang="de-DE" sz="4800" dirty="0" smtClean="0">
                <a:solidFill>
                  <a:srgbClr val="2B7E14"/>
                </a:solidFill>
              </a:rPr>
              <a:t>Vereinsversammlung  2017</a:t>
            </a:r>
          </a:p>
        </p:txBody>
      </p:sp>
      <p:graphicFrame>
        <p:nvGraphicFramePr>
          <p:cNvPr id="11" name="Diagram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8909157"/>
              </p:ext>
            </p:extLst>
          </p:nvPr>
        </p:nvGraphicFramePr>
        <p:xfrm>
          <a:off x="107504" y="2276872"/>
          <a:ext cx="7992888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512" y="6597650"/>
            <a:ext cx="5113337" cy="260350"/>
          </a:xfrm>
          <a:noFill/>
        </p:spPr>
        <p:txBody>
          <a:bodyPr/>
          <a:lstStyle/>
          <a:p>
            <a:r>
              <a:rPr lang="de-DE" dirty="0" smtClean="0">
                <a:cs typeface="Arial" charset="0"/>
              </a:rPr>
              <a:t>ETG Ludwigsburg - Vereinsversammlung 2017</a:t>
            </a:r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323528" y="1744663"/>
            <a:ext cx="8280920" cy="485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800" u="sng" dirty="0">
                <a:solidFill>
                  <a:srgbClr val="007635"/>
                </a:solidFill>
                <a:latin typeface="Corbel" pitchFamily="34" charset="0"/>
                <a:cs typeface="+mn-cs"/>
              </a:rPr>
              <a:t>Agenda:</a:t>
            </a:r>
          </a:p>
          <a:p>
            <a:pPr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de-DE" sz="1500" dirty="0" smtClean="0">
              <a:solidFill>
                <a:srgbClr val="007635"/>
              </a:solidFill>
              <a:latin typeface="Corbel" pitchFamily="34" charset="0"/>
              <a:cs typeface="+mn-cs"/>
            </a:endParaRPr>
          </a:p>
          <a:p>
            <a:pPr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800" dirty="0" smtClean="0">
                <a:solidFill>
                  <a:srgbClr val="007635"/>
                </a:solidFill>
                <a:latin typeface="Corbel" pitchFamily="34" charset="0"/>
                <a:cs typeface="+mn-cs"/>
              </a:rPr>
              <a:t>1. </a:t>
            </a:r>
            <a:r>
              <a:rPr lang="de-DE" sz="2800" dirty="0">
                <a:solidFill>
                  <a:srgbClr val="007635"/>
                </a:solidFill>
                <a:latin typeface="Corbel" pitchFamily="34" charset="0"/>
                <a:cs typeface="+mn-cs"/>
              </a:rPr>
              <a:t>Bericht </a:t>
            </a:r>
            <a:r>
              <a:rPr lang="de-DE" sz="2800" dirty="0" smtClean="0">
                <a:solidFill>
                  <a:srgbClr val="007635"/>
                </a:solidFill>
                <a:latin typeface="Corbel" pitchFamily="34" charset="0"/>
                <a:cs typeface="+mn-cs"/>
              </a:rPr>
              <a:t>des Vorstandes</a:t>
            </a:r>
            <a:endParaRPr lang="de-DE" sz="2800" dirty="0">
              <a:solidFill>
                <a:srgbClr val="007635"/>
              </a:solidFill>
              <a:latin typeface="Corbel" pitchFamily="34" charset="0"/>
              <a:cs typeface="+mn-cs"/>
            </a:endParaRPr>
          </a:p>
          <a:p>
            <a:pPr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800" dirty="0">
                <a:solidFill>
                  <a:srgbClr val="007635"/>
                </a:solidFill>
                <a:latin typeface="Corbel" pitchFamily="34" charset="0"/>
                <a:cs typeface="+mn-cs"/>
              </a:rPr>
              <a:t>2. Bericht </a:t>
            </a:r>
            <a:r>
              <a:rPr lang="de-DE" sz="2800" dirty="0" smtClean="0">
                <a:solidFill>
                  <a:srgbClr val="007635"/>
                </a:solidFill>
                <a:latin typeface="Corbel" pitchFamily="34" charset="0"/>
                <a:cs typeface="+mn-cs"/>
              </a:rPr>
              <a:t>des Kassenwarts  sowie Bericht </a:t>
            </a:r>
            <a:r>
              <a:rPr lang="de-DE" sz="2800" dirty="0">
                <a:solidFill>
                  <a:srgbClr val="007635"/>
                </a:solidFill>
                <a:latin typeface="Corbel" pitchFamily="34" charset="0"/>
                <a:cs typeface="+mn-cs"/>
              </a:rPr>
              <a:t>über </a:t>
            </a:r>
            <a:r>
              <a:rPr lang="de-DE" sz="2800" dirty="0" smtClean="0">
                <a:solidFill>
                  <a:srgbClr val="007635"/>
                </a:solidFill>
                <a:latin typeface="Corbel" pitchFamily="34" charset="0"/>
                <a:cs typeface="+mn-cs"/>
              </a:rPr>
              <a:t>die</a:t>
            </a:r>
            <a:br>
              <a:rPr lang="de-DE" sz="2800" dirty="0" smtClean="0">
                <a:solidFill>
                  <a:srgbClr val="007635"/>
                </a:solidFill>
                <a:latin typeface="Corbel" pitchFamily="34" charset="0"/>
                <a:cs typeface="+mn-cs"/>
              </a:rPr>
            </a:br>
            <a:r>
              <a:rPr lang="de-DE" sz="2800" dirty="0" smtClean="0">
                <a:solidFill>
                  <a:srgbClr val="007635"/>
                </a:solidFill>
                <a:latin typeface="Corbel" pitchFamily="34" charset="0"/>
                <a:cs typeface="+mn-cs"/>
              </a:rPr>
              <a:t>     Verwaltung der </a:t>
            </a:r>
            <a:r>
              <a:rPr lang="de-DE" sz="2800" dirty="0">
                <a:solidFill>
                  <a:srgbClr val="007635"/>
                </a:solidFill>
                <a:latin typeface="Corbel" pitchFamily="34" charset="0"/>
                <a:cs typeface="+mn-cs"/>
              </a:rPr>
              <a:t>Küchenkasse </a:t>
            </a:r>
            <a:endParaRPr lang="de-DE" sz="2800" dirty="0" smtClean="0">
              <a:solidFill>
                <a:srgbClr val="007635"/>
              </a:solidFill>
              <a:latin typeface="Corbel" pitchFamily="34" charset="0"/>
              <a:cs typeface="+mn-cs"/>
            </a:endParaRPr>
          </a:p>
          <a:p>
            <a:pPr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800" dirty="0" smtClean="0">
                <a:solidFill>
                  <a:srgbClr val="007635"/>
                </a:solidFill>
                <a:latin typeface="Corbel" pitchFamily="34" charset="0"/>
                <a:cs typeface="+mn-cs"/>
              </a:rPr>
              <a:t>3</a:t>
            </a:r>
            <a:r>
              <a:rPr lang="de-DE" sz="2800" dirty="0">
                <a:solidFill>
                  <a:srgbClr val="007635"/>
                </a:solidFill>
                <a:latin typeface="Corbel" pitchFamily="34" charset="0"/>
                <a:cs typeface="+mn-cs"/>
              </a:rPr>
              <a:t>. Bericht der Revisoren</a:t>
            </a:r>
          </a:p>
          <a:p>
            <a:pPr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800" dirty="0">
                <a:solidFill>
                  <a:srgbClr val="007635"/>
                </a:solidFill>
                <a:latin typeface="Corbel" pitchFamily="34" charset="0"/>
                <a:cs typeface="+mn-cs"/>
              </a:rPr>
              <a:t>4. </a:t>
            </a:r>
            <a:r>
              <a:rPr lang="de-DE" sz="2800" dirty="0" smtClean="0">
                <a:solidFill>
                  <a:srgbClr val="007635"/>
                </a:solidFill>
                <a:latin typeface="Corbel" pitchFamily="34" charset="0"/>
              </a:rPr>
              <a:t>Entlastung des Vorstands und der Kassenwarte</a:t>
            </a:r>
            <a:endParaRPr lang="de-DE" sz="2800" dirty="0">
              <a:solidFill>
                <a:srgbClr val="007635"/>
              </a:solidFill>
              <a:latin typeface="Corbel" pitchFamily="34" charset="0"/>
              <a:cs typeface="+mn-cs"/>
            </a:endParaRPr>
          </a:p>
          <a:p>
            <a:pPr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800" dirty="0">
                <a:solidFill>
                  <a:srgbClr val="007635"/>
                </a:solidFill>
                <a:latin typeface="Corbel" pitchFamily="34" charset="0"/>
                <a:cs typeface="+mn-cs"/>
              </a:rPr>
              <a:t>5. </a:t>
            </a:r>
            <a:r>
              <a:rPr lang="de-DE" sz="2800" dirty="0" smtClean="0">
                <a:solidFill>
                  <a:srgbClr val="007635"/>
                </a:solidFill>
                <a:latin typeface="Corbel" pitchFamily="34" charset="0"/>
                <a:cs typeface="+mn-cs"/>
              </a:rPr>
              <a:t>Wahl des Vorstandes</a:t>
            </a:r>
          </a:p>
          <a:p>
            <a:pPr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800" dirty="0" smtClean="0">
                <a:solidFill>
                  <a:srgbClr val="007635"/>
                </a:solidFill>
                <a:latin typeface="Corbel" pitchFamily="34" charset="0"/>
                <a:cs typeface="+mn-cs"/>
              </a:rPr>
              <a:t>6. Verschiedenes</a:t>
            </a:r>
          </a:p>
          <a:p>
            <a:pPr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de-DE" sz="2800" dirty="0">
              <a:solidFill>
                <a:srgbClr val="007635"/>
              </a:solidFill>
              <a:latin typeface="Corbel" pitchFamily="34" charset="0"/>
              <a:cs typeface="+mn-cs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7884368" y="6570663"/>
            <a:ext cx="1259632" cy="2873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18. März 2017</a:t>
            </a:r>
            <a:endParaRPr lang="de-DE" dirty="0"/>
          </a:p>
        </p:txBody>
      </p:sp>
      <p:sp>
        <p:nvSpPr>
          <p:cNvPr id="8" name="Rectangle 36"/>
          <p:cNvSpPr txBox="1">
            <a:spLocks noChangeArrowheads="1"/>
          </p:cNvSpPr>
          <p:nvPr/>
        </p:nvSpPr>
        <p:spPr bwMode="auto">
          <a:xfrm>
            <a:off x="179512" y="692696"/>
            <a:ext cx="712879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0800" rIns="0" bIns="108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69E2F"/>
                </a:solidFill>
                <a:effectLst>
                  <a:reflection blurRad="6350" stA="60000" endA="900" endPos="58000" dir="5400000" sy="-100000" algn="bl" rotWithShape="0"/>
                </a:effectLst>
                <a:latin typeface="Corbe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69E2F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69E2F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69E2F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69E2F"/>
                </a:solidFill>
                <a:latin typeface="Corbe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80808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80808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80808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4800" kern="0" dirty="0" smtClean="0">
                <a:solidFill>
                  <a:srgbClr val="2B7E14"/>
                </a:solidFill>
              </a:rPr>
              <a:t>Vereinsversammlung  2017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8"/>
          <p:cNvSpPr>
            <a:spLocks noGrp="1"/>
          </p:cNvSpPr>
          <p:nvPr>
            <p:ph idx="1"/>
          </p:nvPr>
        </p:nvSpPr>
        <p:spPr>
          <a:xfrm>
            <a:off x="395288" y="1806575"/>
            <a:ext cx="8209160" cy="4214813"/>
          </a:xfrm>
        </p:spPr>
        <p:txBody>
          <a:bodyPr/>
          <a:lstStyle/>
          <a:p>
            <a:pPr marL="0" eaLnBrk="1" hangingPunct="1">
              <a:buFont typeface="Arial" charset="0"/>
              <a:buNone/>
            </a:pPr>
            <a:r>
              <a:rPr lang="de-DE" sz="2800" u="sng" dirty="0" smtClean="0">
                <a:solidFill>
                  <a:srgbClr val="007635"/>
                </a:solidFill>
              </a:rPr>
              <a:t>2. Bericht der Kassenwarte</a:t>
            </a:r>
          </a:p>
          <a:p>
            <a:pPr marL="0" eaLnBrk="1" hangingPunct="1">
              <a:buFont typeface="Arial" charset="0"/>
              <a:buNone/>
            </a:pPr>
            <a:endParaRPr lang="de-DE" sz="2800" dirty="0" smtClean="0">
              <a:solidFill>
                <a:srgbClr val="007635"/>
              </a:solidFill>
            </a:endParaRPr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603515"/>
              </p:ext>
            </p:extLst>
          </p:nvPr>
        </p:nvGraphicFramePr>
        <p:xfrm>
          <a:off x="755576" y="2555335"/>
          <a:ext cx="5112568" cy="3310890"/>
        </p:xfrm>
        <a:graphic>
          <a:graphicData uri="http://schemas.openxmlformats.org/drawingml/2006/table">
            <a:tbl>
              <a:tblPr/>
              <a:tblGrid>
                <a:gridCol w="3384376"/>
                <a:gridCol w="1728192"/>
              </a:tblGrid>
              <a:tr h="921453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Ausgaben für die Gartenumgestaltung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  <a:p>
                      <a:pPr algn="l" fontAlgn="b"/>
                      <a:r>
                        <a:rPr lang="de-DE" sz="2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in</a:t>
                      </a:r>
                      <a:r>
                        <a:rPr lang="de-DE" sz="2000" b="1" i="0" u="none" strike="noStrike" baseline="0" dirty="0" smtClean="0">
                          <a:solidFill>
                            <a:schemeClr val="tx1"/>
                          </a:solidFill>
                          <a:latin typeface="Arial"/>
                        </a:rPr>
                        <a:t> den </a:t>
                      </a:r>
                      <a:r>
                        <a:rPr lang="de-DE" sz="2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Jahren 2013 - 2016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1" i="0" u="none" strike="noStrike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davon vom Gartenbauer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38.973,89 € </a:t>
                      </a:r>
                    </a:p>
                    <a:p>
                      <a:pPr algn="r" fontAlgn="b"/>
                      <a:endParaRPr lang="de-DE" sz="2000" b="1" i="0" u="none" strike="noStrike" dirty="0" smtClean="0">
                        <a:solidFill>
                          <a:schemeClr val="tx1"/>
                        </a:solidFill>
                        <a:latin typeface="Arial"/>
                      </a:endParaRPr>
                    </a:p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26.173,70 €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1756747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Ausgaben für die Renovierung der Wohnung in 2016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1" i="0" u="none" strike="noStrike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davon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Sanitär / Heizung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Maler  (bisher)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19.879,07€ </a:t>
                      </a:r>
                    </a:p>
                    <a:p>
                      <a:pPr algn="r" fontAlgn="b"/>
                      <a:endParaRPr lang="de-DE" sz="2000" b="1" i="0" u="none" strike="noStrike" dirty="0" smtClean="0">
                        <a:solidFill>
                          <a:schemeClr val="tx1"/>
                        </a:solidFill>
                        <a:latin typeface="Arial"/>
                      </a:endParaRPr>
                    </a:p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6.426,77 €</a:t>
                      </a:r>
                    </a:p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10.710</a:t>
                      </a:r>
                      <a:r>
                        <a:rPr lang="de-DE" sz="1600" b="1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,00 €</a:t>
                      </a:r>
                      <a:endParaRPr lang="de-DE" sz="1600" b="1" i="0" u="none" strike="noStrike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</a:tbl>
          </a:graphicData>
        </a:graphic>
      </p:graphicFrame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512" y="6597650"/>
            <a:ext cx="5113337" cy="260350"/>
          </a:xfrm>
          <a:noFill/>
        </p:spPr>
        <p:txBody>
          <a:bodyPr/>
          <a:lstStyle/>
          <a:p>
            <a:r>
              <a:rPr lang="de-DE" dirty="0" smtClean="0">
                <a:cs typeface="Arial" charset="0"/>
              </a:rPr>
              <a:t>ETG Ludwigsburg - Vereinsversammlung 2017</a:t>
            </a:r>
          </a:p>
        </p:txBody>
      </p:sp>
      <p:sp>
        <p:nvSpPr>
          <p:cNvPr id="8" name="Datumsplatzhalter 5"/>
          <p:cNvSpPr>
            <a:spLocks noGrp="1"/>
          </p:cNvSpPr>
          <p:nvPr>
            <p:ph type="dt" sz="half" idx="10"/>
          </p:nvPr>
        </p:nvSpPr>
        <p:spPr>
          <a:xfrm>
            <a:off x="7884368" y="6570663"/>
            <a:ext cx="1259632" cy="2873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18. März 2017</a:t>
            </a:r>
            <a:endParaRPr lang="de-DE" dirty="0"/>
          </a:p>
        </p:txBody>
      </p:sp>
      <p:sp>
        <p:nvSpPr>
          <p:cNvPr id="9" name="Rectangle 36"/>
          <p:cNvSpPr>
            <a:spLocks noGrp="1" noChangeArrowheads="1"/>
          </p:cNvSpPr>
          <p:nvPr>
            <p:ph type="title"/>
          </p:nvPr>
        </p:nvSpPr>
        <p:spPr>
          <a:xfrm>
            <a:off x="179512" y="692696"/>
            <a:ext cx="7128792" cy="864096"/>
          </a:xfrm>
        </p:spPr>
        <p:txBody>
          <a:bodyPr/>
          <a:lstStyle/>
          <a:p>
            <a:pPr eaLnBrk="1" hangingPunct="1">
              <a:defRPr/>
            </a:pPr>
            <a:r>
              <a:rPr lang="de-DE" sz="4800" dirty="0" smtClean="0">
                <a:solidFill>
                  <a:srgbClr val="2B7E14"/>
                </a:solidFill>
              </a:rPr>
              <a:t>Vereinsversammlung  2017</a:t>
            </a:r>
          </a:p>
        </p:txBody>
      </p:sp>
    </p:spTree>
    <p:extLst>
      <p:ext uri="{BB962C8B-B14F-4D97-AF65-F5344CB8AC3E}">
        <p14:creationId xmlns:p14="http://schemas.microsoft.com/office/powerpoint/2010/main" val="554237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8"/>
          <p:cNvSpPr>
            <a:spLocks noGrp="1"/>
          </p:cNvSpPr>
          <p:nvPr>
            <p:ph idx="1"/>
          </p:nvPr>
        </p:nvSpPr>
        <p:spPr>
          <a:xfrm>
            <a:off x="395288" y="1806575"/>
            <a:ext cx="8209160" cy="4214813"/>
          </a:xfrm>
        </p:spPr>
        <p:txBody>
          <a:bodyPr/>
          <a:lstStyle/>
          <a:p>
            <a:pPr marL="0" eaLnBrk="1" hangingPunct="1">
              <a:buFont typeface="Arial" charset="0"/>
              <a:buNone/>
            </a:pPr>
            <a:r>
              <a:rPr lang="de-DE" sz="2800" u="sng" dirty="0" smtClean="0">
                <a:solidFill>
                  <a:srgbClr val="007635"/>
                </a:solidFill>
              </a:rPr>
              <a:t>2. Bericht der Kassenwarte   - </a:t>
            </a:r>
            <a:r>
              <a:rPr lang="de-DE" sz="4000" u="sng" dirty="0" smtClean="0">
                <a:solidFill>
                  <a:srgbClr val="007635"/>
                </a:solidFill>
              </a:rPr>
              <a:t>Küchenkasse</a:t>
            </a:r>
            <a:endParaRPr lang="de-DE" sz="2800" u="sng" dirty="0" smtClean="0">
              <a:solidFill>
                <a:srgbClr val="007635"/>
              </a:solidFill>
            </a:endParaRPr>
          </a:p>
          <a:p>
            <a:pPr marL="0" eaLnBrk="1" hangingPunct="1">
              <a:buFont typeface="Arial" charset="0"/>
              <a:buNone/>
            </a:pPr>
            <a:endParaRPr lang="de-DE" sz="2800" dirty="0" smtClean="0">
              <a:solidFill>
                <a:srgbClr val="007635"/>
              </a:solidFill>
            </a:endParaRPr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054589"/>
              </p:ext>
            </p:extLst>
          </p:nvPr>
        </p:nvGraphicFramePr>
        <p:xfrm>
          <a:off x="683568" y="2420888"/>
          <a:ext cx="5112568" cy="3501727"/>
        </p:xfrm>
        <a:graphic>
          <a:graphicData uri="http://schemas.openxmlformats.org/drawingml/2006/table">
            <a:tbl>
              <a:tblPr/>
              <a:tblGrid>
                <a:gridCol w="2953634"/>
                <a:gridCol w="2158934"/>
              </a:tblGrid>
              <a:tr h="447675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1" i="0" u="none" strike="noStrike" dirty="0">
                          <a:latin typeface="Arial"/>
                        </a:rPr>
                        <a:t>Abschluss zum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1" i="0" u="none" strike="noStrike" dirty="0" smtClean="0">
                          <a:latin typeface="+mn-lt"/>
                        </a:rPr>
                        <a:t>Küchenkasse</a:t>
                      </a:r>
                      <a:endParaRPr lang="de-DE" sz="18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1" i="0" u="none" strike="noStrike" dirty="0" smtClean="0">
                          <a:latin typeface="Arial"/>
                        </a:rPr>
                        <a:t>31.12.2016</a:t>
                      </a:r>
                      <a:endParaRPr lang="de-DE" sz="20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1" i="0" u="none" strike="noStrike" dirty="0">
                          <a:latin typeface="Arial"/>
                        </a:rPr>
                        <a:t>Vermögen </a:t>
                      </a:r>
                      <a:r>
                        <a:rPr lang="de-DE" sz="2000" b="1" i="0" u="none" strike="noStrike" dirty="0" smtClean="0">
                          <a:latin typeface="Arial"/>
                        </a:rPr>
                        <a:t>1.1.</a:t>
                      </a:r>
                      <a:r>
                        <a:rPr lang="de-DE" sz="2000" b="1" i="0" u="none" strike="noStrike" dirty="0" smtClean="0">
                          <a:latin typeface="+mn-lt"/>
                        </a:rPr>
                        <a:t>2016</a:t>
                      </a:r>
                      <a:endParaRPr lang="de-DE" sz="20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1.795,14 € 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 dirty="0">
                          <a:latin typeface="Arial"/>
                        </a:rPr>
                        <a:t>Einnahmen </a:t>
                      </a:r>
                      <a:r>
                        <a:rPr lang="de-DE" sz="2000" b="0" i="0" u="none" strike="noStrike" dirty="0" smtClean="0">
                          <a:latin typeface="Arial"/>
                        </a:rPr>
                        <a:t>2016</a:t>
                      </a:r>
                      <a:endParaRPr lang="de-DE" sz="2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   </a:t>
                      </a:r>
                      <a:r>
                        <a:rPr lang="de-DE" sz="20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2.275,10 </a:t>
                      </a:r>
                      <a:r>
                        <a:rPr lang="de-DE" sz="20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 dirty="0">
                          <a:latin typeface="Arial"/>
                        </a:rPr>
                        <a:t>Ausgaben </a:t>
                      </a:r>
                      <a:r>
                        <a:rPr lang="de-DE" sz="2000" b="0" i="0" u="none" strike="noStrike" dirty="0" smtClean="0">
                          <a:latin typeface="Arial"/>
                        </a:rPr>
                        <a:t>2016</a:t>
                      </a:r>
                      <a:endParaRPr lang="de-DE" sz="2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2.006,95</a:t>
                      </a:r>
                      <a:r>
                        <a:rPr lang="de-DE" sz="2000" b="0" i="0" u="none" strike="noStrike" baseline="0" dirty="0" smtClean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de-DE" sz="20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€ 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1" i="0" u="none" strike="noStrike" dirty="0" smtClean="0">
                          <a:latin typeface="+mn-lt"/>
                        </a:rPr>
                        <a:t>Überschuss 2016</a:t>
                      </a:r>
                      <a:endParaRPr lang="de-DE" sz="20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268,15 €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415627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1" i="0" u="none" strike="noStrike" dirty="0" smtClean="0">
                          <a:latin typeface="Arial"/>
                        </a:rPr>
                        <a:t>Vermögen 31.12.2016</a:t>
                      </a:r>
                      <a:endParaRPr lang="de-DE" sz="20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2.063,29 € 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</a:tbl>
          </a:graphicData>
        </a:graphic>
      </p:graphicFrame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512" y="6597650"/>
            <a:ext cx="5113337" cy="260350"/>
          </a:xfrm>
          <a:noFill/>
        </p:spPr>
        <p:txBody>
          <a:bodyPr/>
          <a:lstStyle/>
          <a:p>
            <a:r>
              <a:rPr lang="de-DE" dirty="0" smtClean="0">
                <a:cs typeface="Arial" charset="0"/>
              </a:rPr>
              <a:t>ETG Ludwigsburg - Vereinsversammlung 2017</a:t>
            </a:r>
          </a:p>
        </p:txBody>
      </p:sp>
      <p:sp>
        <p:nvSpPr>
          <p:cNvPr id="8" name="Datumsplatzhalter 5"/>
          <p:cNvSpPr>
            <a:spLocks noGrp="1"/>
          </p:cNvSpPr>
          <p:nvPr>
            <p:ph type="dt" sz="half" idx="10"/>
          </p:nvPr>
        </p:nvSpPr>
        <p:spPr>
          <a:xfrm>
            <a:off x="7884368" y="6570663"/>
            <a:ext cx="1259632" cy="2873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18. März 2017</a:t>
            </a:r>
            <a:endParaRPr lang="de-DE" dirty="0"/>
          </a:p>
        </p:txBody>
      </p:sp>
      <p:sp>
        <p:nvSpPr>
          <p:cNvPr id="9" name="Rectangle 36"/>
          <p:cNvSpPr>
            <a:spLocks noGrp="1" noChangeArrowheads="1"/>
          </p:cNvSpPr>
          <p:nvPr>
            <p:ph type="title"/>
          </p:nvPr>
        </p:nvSpPr>
        <p:spPr>
          <a:xfrm>
            <a:off x="179512" y="692696"/>
            <a:ext cx="7128792" cy="864096"/>
          </a:xfrm>
        </p:spPr>
        <p:txBody>
          <a:bodyPr/>
          <a:lstStyle/>
          <a:p>
            <a:pPr eaLnBrk="1" hangingPunct="1">
              <a:defRPr/>
            </a:pPr>
            <a:r>
              <a:rPr lang="de-DE" sz="4800" dirty="0" smtClean="0">
                <a:solidFill>
                  <a:srgbClr val="2B7E14"/>
                </a:solidFill>
              </a:rPr>
              <a:t>Vereinsversammlung  2017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8"/>
          <p:cNvSpPr>
            <a:spLocks noGrp="1"/>
          </p:cNvSpPr>
          <p:nvPr>
            <p:ph idx="1"/>
          </p:nvPr>
        </p:nvSpPr>
        <p:spPr>
          <a:xfrm>
            <a:off x="395288" y="1806575"/>
            <a:ext cx="7816850" cy="4214813"/>
          </a:xfrm>
        </p:spPr>
        <p:txBody>
          <a:bodyPr/>
          <a:lstStyle/>
          <a:p>
            <a:pPr marL="0" eaLnBrk="1" hangingPunct="1">
              <a:buFont typeface="Arial" charset="0"/>
              <a:buNone/>
            </a:pPr>
            <a:r>
              <a:rPr lang="de-DE" sz="2800" u="sng" dirty="0" smtClean="0">
                <a:solidFill>
                  <a:srgbClr val="007635"/>
                </a:solidFill>
              </a:rPr>
              <a:t>3. Bericht der Revisoren</a:t>
            </a:r>
            <a:endParaRPr lang="de-DE" sz="2800" dirty="0" smtClean="0">
              <a:solidFill>
                <a:srgbClr val="007635"/>
              </a:solidFill>
            </a:endParaRPr>
          </a:p>
          <a:p>
            <a:pPr marL="0" eaLnBrk="1" hangingPunct="1">
              <a:buFont typeface="Arial" charset="0"/>
              <a:buNone/>
            </a:pPr>
            <a:endParaRPr lang="de-DE" sz="1600" dirty="0" smtClean="0">
              <a:solidFill>
                <a:srgbClr val="007635"/>
              </a:solidFill>
            </a:endParaRPr>
          </a:p>
          <a:p>
            <a:pPr marL="0" eaLnBrk="1" hangingPunct="1">
              <a:buFont typeface="Arial" charset="0"/>
              <a:buNone/>
            </a:pPr>
            <a:endParaRPr lang="de-DE" sz="2800" dirty="0" smtClean="0">
              <a:solidFill>
                <a:srgbClr val="007635"/>
              </a:solidFill>
            </a:endParaRP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512" y="6597650"/>
            <a:ext cx="5113337" cy="260350"/>
          </a:xfrm>
          <a:noFill/>
        </p:spPr>
        <p:txBody>
          <a:bodyPr/>
          <a:lstStyle/>
          <a:p>
            <a:r>
              <a:rPr lang="de-DE" dirty="0" smtClean="0">
                <a:cs typeface="Arial" charset="0"/>
              </a:rPr>
              <a:t>ETG Ludwigsburg - Vereinsversammlung 2017</a:t>
            </a:r>
          </a:p>
        </p:txBody>
      </p:sp>
      <p:sp>
        <p:nvSpPr>
          <p:cNvPr id="8" name="Datumsplatzhalter 5"/>
          <p:cNvSpPr>
            <a:spLocks noGrp="1"/>
          </p:cNvSpPr>
          <p:nvPr>
            <p:ph type="dt" sz="half" idx="10"/>
          </p:nvPr>
        </p:nvSpPr>
        <p:spPr>
          <a:xfrm>
            <a:off x="7884368" y="6570663"/>
            <a:ext cx="1259632" cy="2873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18. März 2017</a:t>
            </a:r>
            <a:endParaRPr lang="de-DE" dirty="0"/>
          </a:p>
        </p:txBody>
      </p:sp>
      <p:sp>
        <p:nvSpPr>
          <p:cNvPr id="9" name="Rectangle 36"/>
          <p:cNvSpPr>
            <a:spLocks noGrp="1" noChangeArrowheads="1"/>
          </p:cNvSpPr>
          <p:nvPr>
            <p:ph type="title"/>
          </p:nvPr>
        </p:nvSpPr>
        <p:spPr>
          <a:xfrm>
            <a:off x="179512" y="692696"/>
            <a:ext cx="7128792" cy="864096"/>
          </a:xfrm>
        </p:spPr>
        <p:txBody>
          <a:bodyPr/>
          <a:lstStyle/>
          <a:p>
            <a:pPr eaLnBrk="1" hangingPunct="1">
              <a:defRPr/>
            </a:pPr>
            <a:r>
              <a:rPr lang="de-DE" sz="4800" dirty="0" smtClean="0">
                <a:solidFill>
                  <a:srgbClr val="2B7E14"/>
                </a:solidFill>
              </a:rPr>
              <a:t>Vereinsversammlung  2017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8"/>
          <p:cNvSpPr>
            <a:spLocks noGrp="1"/>
          </p:cNvSpPr>
          <p:nvPr>
            <p:ph idx="1"/>
          </p:nvPr>
        </p:nvSpPr>
        <p:spPr>
          <a:xfrm>
            <a:off x="395288" y="1806575"/>
            <a:ext cx="7816850" cy="4214813"/>
          </a:xfrm>
        </p:spPr>
        <p:txBody>
          <a:bodyPr/>
          <a:lstStyle/>
          <a:p>
            <a:pPr marL="0" eaLnBrk="1" hangingPunct="1">
              <a:buFont typeface="Arial" charset="0"/>
              <a:buNone/>
            </a:pPr>
            <a:r>
              <a:rPr lang="de-DE" sz="2800" u="sng" dirty="0" smtClean="0">
                <a:solidFill>
                  <a:srgbClr val="007635"/>
                </a:solidFill>
              </a:rPr>
              <a:t>4. Entlastung des Vorstands und der Kassenwarte</a:t>
            </a:r>
          </a:p>
          <a:p>
            <a:pPr marL="0" eaLnBrk="1" hangingPunct="1">
              <a:buFont typeface="Arial" charset="0"/>
              <a:buNone/>
            </a:pPr>
            <a:endParaRPr lang="de-DE" sz="2800" u="sng" dirty="0" smtClean="0">
              <a:solidFill>
                <a:srgbClr val="007635"/>
              </a:solidFill>
            </a:endParaRPr>
          </a:p>
          <a:p>
            <a:pPr marL="0" eaLnBrk="1" hangingPunct="1">
              <a:buFont typeface="Arial" charset="0"/>
              <a:buNone/>
            </a:pPr>
            <a:r>
              <a:rPr lang="de-DE" sz="2800" dirty="0" smtClean="0">
                <a:solidFill>
                  <a:srgbClr val="007635"/>
                </a:solidFill>
              </a:rPr>
              <a:t>	a) </a:t>
            </a:r>
            <a:r>
              <a:rPr lang="de-DE" sz="2800" u="sng" dirty="0" smtClean="0">
                <a:solidFill>
                  <a:srgbClr val="007635"/>
                </a:solidFill>
              </a:rPr>
              <a:t>Entlastung des gesamten Vorstands</a:t>
            </a:r>
          </a:p>
          <a:p>
            <a:pPr marL="0" eaLnBrk="1" hangingPunct="1">
              <a:buFont typeface="Arial" charset="0"/>
              <a:buNone/>
            </a:pPr>
            <a:endParaRPr lang="de-DE" sz="2800" u="sng" dirty="0" smtClean="0">
              <a:solidFill>
                <a:srgbClr val="007635"/>
              </a:solidFill>
            </a:endParaRPr>
          </a:p>
          <a:p>
            <a:pPr marL="0" eaLnBrk="1" hangingPunct="1">
              <a:buFont typeface="Arial" charset="0"/>
              <a:buNone/>
            </a:pPr>
            <a:r>
              <a:rPr lang="de-DE" sz="2800" dirty="0" smtClean="0">
                <a:solidFill>
                  <a:srgbClr val="007635"/>
                </a:solidFill>
              </a:rPr>
              <a:t>	b) </a:t>
            </a:r>
            <a:r>
              <a:rPr lang="de-DE" sz="2800" u="sng" dirty="0" smtClean="0">
                <a:solidFill>
                  <a:srgbClr val="007635"/>
                </a:solidFill>
              </a:rPr>
              <a:t>Entlastung der Kassenwarte</a:t>
            </a:r>
          </a:p>
          <a:p>
            <a:pPr marL="0" eaLnBrk="1" hangingPunct="1">
              <a:buFont typeface="Arial" charset="0"/>
              <a:buNone/>
            </a:pPr>
            <a:endParaRPr lang="de-DE" sz="1600" dirty="0" smtClean="0">
              <a:solidFill>
                <a:srgbClr val="007635"/>
              </a:solidFill>
            </a:endParaRPr>
          </a:p>
          <a:p>
            <a:pPr marL="0" eaLnBrk="1" hangingPunct="1">
              <a:buFont typeface="Arial" charset="0"/>
              <a:buNone/>
            </a:pPr>
            <a:endParaRPr lang="de-DE" sz="2800" dirty="0" smtClean="0">
              <a:solidFill>
                <a:srgbClr val="007635"/>
              </a:solidFill>
            </a:endParaRP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512" y="6597650"/>
            <a:ext cx="5113337" cy="260350"/>
          </a:xfrm>
          <a:noFill/>
        </p:spPr>
        <p:txBody>
          <a:bodyPr/>
          <a:lstStyle/>
          <a:p>
            <a:r>
              <a:rPr lang="de-DE" dirty="0" smtClean="0">
                <a:cs typeface="Arial" charset="0"/>
              </a:rPr>
              <a:t>ETG Ludwigsburg - Vereinsversammlung 2017</a:t>
            </a:r>
          </a:p>
        </p:txBody>
      </p:sp>
      <p:sp>
        <p:nvSpPr>
          <p:cNvPr id="10" name="Datumsplatzhalter 5"/>
          <p:cNvSpPr>
            <a:spLocks noGrp="1"/>
          </p:cNvSpPr>
          <p:nvPr>
            <p:ph type="dt" sz="half" idx="10"/>
          </p:nvPr>
        </p:nvSpPr>
        <p:spPr>
          <a:xfrm>
            <a:off x="7884368" y="6570663"/>
            <a:ext cx="1259632" cy="2873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18. März 2017</a:t>
            </a:r>
            <a:endParaRPr lang="de-DE" dirty="0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title"/>
          </p:nvPr>
        </p:nvSpPr>
        <p:spPr>
          <a:xfrm>
            <a:off x="179512" y="692696"/>
            <a:ext cx="7128792" cy="864096"/>
          </a:xfrm>
        </p:spPr>
        <p:txBody>
          <a:bodyPr/>
          <a:lstStyle/>
          <a:p>
            <a:pPr eaLnBrk="1" hangingPunct="1">
              <a:defRPr/>
            </a:pPr>
            <a:r>
              <a:rPr lang="de-DE" sz="4800" dirty="0" smtClean="0">
                <a:solidFill>
                  <a:srgbClr val="2B7E14"/>
                </a:solidFill>
              </a:rPr>
              <a:t>Vereinsversammlung  2017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8"/>
          <p:cNvSpPr>
            <a:spLocks noGrp="1"/>
          </p:cNvSpPr>
          <p:nvPr>
            <p:ph idx="1"/>
          </p:nvPr>
        </p:nvSpPr>
        <p:spPr>
          <a:xfrm>
            <a:off x="323528" y="1916832"/>
            <a:ext cx="7816850" cy="4214813"/>
          </a:xfrm>
        </p:spPr>
        <p:txBody>
          <a:bodyPr/>
          <a:lstStyle/>
          <a:p>
            <a:pPr marL="0" eaLnBrk="1" hangingPunct="1">
              <a:buFont typeface="Arial" charset="0"/>
              <a:buNone/>
            </a:pPr>
            <a:r>
              <a:rPr lang="de-DE" sz="2800" u="sng" dirty="0" smtClean="0">
                <a:solidFill>
                  <a:srgbClr val="007635"/>
                </a:solidFill>
              </a:rPr>
              <a:t>5. Wahl des Vorstandes</a:t>
            </a:r>
          </a:p>
          <a:p>
            <a:pPr eaLnBrk="1" hangingPunct="1"/>
            <a:r>
              <a:rPr lang="de-DE" sz="2800" dirty="0" smtClean="0">
                <a:solidFill>
                  <a:srgbClr val="007635"/>
                </a:solidFill>
              </a:rPr>
              <a:t>Wahl per Handzeichen 	</a:t>
            </a:r>
          </a:p>
          <a:p>
            <a:pPr eaLnBrk="1" hangingPunct="1"/>
            <a:r>
              <a:rPr lang="de-DE" sz="2800" dirty="0" smtClean="0">
                <a:solidFill>
                  <a:srgbClr val="007635"/>
                </a:solidFill>
              </a:rPr>
              <a:t>Einfache Mehrheit der erschienenen Mitglieder</a:t>
            </a:r>
          </a:p>
          <a:p>
            <a:pPr eaLnBrk="1" hangingPunct="1"/>
            <a:r>
              <a:rPr lang="de-DE" sz="2800" dirty="0" smtClean="0">
                <a:solidFill>
                  <a:srgbClr val="007635"/>
                </a:solidFill>
              </a:rPr>
              <a:t>Zur Wahl stehen:</a:t>
            </a:r>
          </a:p>
          <a:p>
            <a:pPr marL="457200" indent="-12700" eaLnBrk="1" hangingPunct="1"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rgbClr val="007635"/>
                </a:solidFill>
              </a:rPr>
              <a:t>Erik Judt (Vorsitzender)</a:t>
            </a:r>
          </a:p>
          <a:p>
            <a:pPr marL="457200" indent="-12700" eaLnBrk="1" hangingPunct="1"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rgbClr val="007635"/>
                </a:solidFill>
              </a:rPr>
              <a:t>Horst Wagner (stellvertretender Vorsitzender)</a:t>
            </a:r>
          </a:p>
          <a:p>
            <a:pPr marL="457200" indent="-12700" eaLnBrk="1" hangingPunct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007635"/>
                </a:solidFill>
              </a:rPr>
              <a:t>Oliver Bischoff (Schriftführer)</a:t>
            </a:r>
          </a:p>
          <a:p>
            <a:pPr marL="457200" indent="-12700" eaLnBrk="1" hangingPunct="1"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rgbClr val="007635"/>
                </a:solidFill>
              </a:rPr>
              <a:t>Thorsten Judt  (Kassier)</a:t>
            </a:r>
          </a:p>
          <a:p>
            <a:pPr marL="457200" indent="-12700" eaLnBrk="1" hangingPunct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007635"/>
                </a:solidFill>
              </a:rPr>
              <a:t>Martha Dreher (Beirat)</a:t>
            </a:r>
          </a:p>
          <a:p>
            <a:pPr marL="457200" indent="-12700" eaLnBrk="1" hangingPunct="1">
              <a:buFont typeface="Wingdings" panose="05000000000000000000" pitchFamily="2" charset="2"/>
              <a:buChar char="Ø"/>
            </a:pPr>
            <a:endParaRPr lang="de-DE" dirty="0" smtClean="0">
              <a:solidFill>
                <a:srgbClr val="007635"/>
              </a:solidFill>
            </a:endParaRPr>
          </a:p>
          <a:p>
            <a:pPr marL="457200" indent="-12700" eaLnBrk="1" hangingPunct="1">
              <a:buFont typeface="Wingdings" panose="05000000000000000000" pitchFamily="2" charset="2"/>
              <a:buChar char="Ø"/>
            </a:pPr>
            <a:endParaRPr lang="de-DE" sz="2800" dirty="0" smtClean="0">
              <a:solidFill>
                <a:srgbClr val="007635"/>
              </a:solidFill>
            </a:endParaRPr>
          </a:p>
          <a:p>
            <a:pPr marL="0" eaLnBrk="1" hangingPunct="1">
              <a:buFont typeface="Arial" charset="0"/>
              <a:buNone/>
            </a:pPr>
            <a:endParaRPr lang="de-DE" sz="2800" dirty="0" smtClean="0">
              <a:solidFill>
                <a:srgbClr val="007635"/>
              </a:solidFill>
            </a:endParaRP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512" y="6597650"/>
            <a:ext cx="5113337" cy="260350"/>
          </a:xfrm>
          <a:noFill/>
        </p:spPr>
        <p:txBody>
          <a:bodyPr/>
          <a:lstStyle/>
          <a:p>
            <a:r>
              <a:rPr lang="de-DE" dirty="0" smtClean="0">
                <a:cs typeface="Arial" charset="0"/>
              </a:rPr>
              <a:t>ETG Ludwigsburg - Vereinsversammlung 2017</a:t>
            </a:r>
          </a:p>
        </p:txBody>
      </p:sp>
      <p:sp>
        <p:nvSpPr>
          <p:cNvPr id="10" name="Datumsplatzhalter 5"/>
          <p:cNvSpPr>
            <a:spLocks noGrp="1"/>
          </p:cNvSpPr>
          <p:nvPr>
            <p:ph type="dt" sz="half" idx="10"/>
          </p:nvPr>
        </p:nvSpPr>
        <p:spPr>
          <a:xfrm>
            <a:off x="7884368" y="6570663"/>
            <a:ext cx="1259632" cy="2873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18. März 2017</a:t>
            </a:r>
            <a:endParaRPr lang="de-DE" dirty="0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title"/>
          </p:nvPr>
        </p:nvSpPr>
        <p:spPr>
          <a:xfrm>
            <a:off x="179512" y="692696"/>
            <a:ext cx="7128792" cy="864096"/>
          </a:xfrm>
        </p:spPr>
        <p:txBody>
          <a:bodyPr/>
          <a:lstStyle/>
          <a:p>
            <a:pPr eaLnBrk="1" hangingPunct="1">
              <a:defRPr/>
            </a:pPr>
            <a:r>
              <a:rPr lang="de-DE" sz="4800" dirty="0" smtClean="0">
                <a:solidFill>
                  <a:srgbClr val="2B7E14"/>
                </a:solidFill>
              </a:rPr>
              <a:t>Vereinsversammlung  2017</a:t>
            </a:r>
          </a:p>
        </p:txBody>
      </p:sp>
    </p:spTree>
    <p:extLst>
      <p:ext uri="{BB962C8B-B14F-4D97-AF65-F5344CB8AC3E}">
        <p14:creationId xmlns:p14="http://schemas.microsoft.com/office/powerpoint/2010/main" val="470615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8"/>
          <p:cNvSpPr>
            <a:spLocks noGrp="1"/>
          </p:cNvSpPr>
          <p:nvPr>
            <p:ph idx="1"/>
          </p:nvPr>
        </p:nvSpPr>
        <p:spPr>
          <a:xfrm>
            <a:off x="395288" y="1806575"/>
            <a:ext cx="7816850" cy="4214813"/>
          </a:xfrm>
        </p:spPr>
        <p:txBody>
          <a:bodyPr/>
          <a:lstStyle/>
          <a:p>
            <a:pPr marL="0" eaLnBrk="1" hangingPunct="1">
              <a:buFont typeface="Arial" charset="0"/>
              <a:buNone/>
            </a:pPr>
            <a:r>
              <a:rPr lang="de-DE" sz="2800" u="sng" dirty="0" smtClean="0">
                <a:solidFill>
                  <a:srgbClr val="007635"/>
                </a:solidFill>
              </a:rPr>
              <a:t>6. Sonstiges </a:t>
            </a:r>
          </a:p>
          <a:p>
            <a:pPr marL="0" eaLnBrk="1" hangingPunct="1">
              <a:buFont typeface="Arial" charset="0"/>
              <a:buNone/>
            </a:pPr>
            <a:endParaRPr lang="de-DE" sz="1600" dirty="0" smtClean="0">
              <a:solidFill>
                <a:srgbClr val="007635"/>
              </a:solidFill>
            </a:endParaRPr>
          </a:p>
          <a:p>
            <a:pPr marL="0" eaLnBrk="1" hangingPunct="1">
              <a:buFont typeface="Arial" charset="0"/>
              <a:buNone/>
            </a:pPr>
            <a:endParaRPr lang="de-DE" sz="2800" dirty="0" smtClean="0">
              <a:solidFill>
                <a:srgbClr val="007635"/>
              </a:solidFill>
            </a:endParaRP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512" y="6597650"/>
            <a:ext cx="5113337" cy="260350"/>
          </a:xfrm>
          <a:noFill/>
        </p:spPr>
        <p:txBody>
          <a:bodyPr/>
          <a:lstStyle/>
          <a:p>
            <a:r>
              <a:rPr lang="de-DE" dirty="0" smtClean="0">
                <a:cs typeface="Arial" charset="0"/>
              </a:rPr>
              <a:t>ETG Ludwigsburg - Vereinsversammlung 2017</a:t>
            </a:r>
          </a:p>
        </p:txBody>
      </p:sp>
      <p:sp>
        <p:nvSpPr>
          <p:cNvPr id="10" name="Datumsplatzhalter 5"/>
          <p:cNvSpPr>
            <a:spLocks noGrp="1"/>
          </p:cNvSpPr>
          <p:nvPr>
            <p:ph type="dt" sz="half" idx="10"/>
          </p:nvPr>
        </p:nvSpPr>
        <p:spPr>
          <a:xfrm>
            <a:off x="7884368" y="6570663"/>
            <a:ext cx="1259632" cy="2873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18. März 2017</a:t>
            </a:r>
            <a:endParaRPr lang="de-DE" dirty="0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title"/>
          </p:nvPr>
        </p:nvSpPr>
        <p:spPr>
          <a:xfrm>
            <a:off x="179512" y="692696"/>
            <a:ext cx="7128792" cy="864096"/>
          </a:xfrm>
        </p:spPr>
        <p:txBody>
          <a:bodyPr/>
          <a:lstStyle/>
          <a:p>
            <a:pPr eaLnBrk="1" hangingPunct="1">
              <a:defRPr/>
            </a:pPr>
            <a:r>
              <a:rPr lang="de-DE" sz="4800" dirty="0" smtClean="0">
                <a:solidFill>
                  <a:srgbClr val="2B7E14"/>
                </a:solidFill>
              </a:rPr>
              <a:t>Vereinsversammlung  2017</a:t>
            </a:r>
          </a:p>
        </p:txBody>
      </p:sp>
    </p:spTree>
    <p:extLst>
      <p:ext uri="{BB962C8B-B14F-4D97-AF65-F5344CB8AC3E}">
        <p14:creationId xmlns:p14="http://schemas.microsoft.com/office/powerpoint/2010/main" val="54787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512" y="6597650"/>
            <a:ext cx="5113337" cy="260350"/>
          </a:xfrm>
          <a:noFill/>
        </p:spPr>
        <p:txBody>
          <a:bodyPr/>
          <a:lstStyle/>
          <a:p>
            <a:r>
              <a:rPr lang="de-DE" dirty="0" smtClean="0">
                <a:cs typeface="Arial" charset="0"/>
              </a:rPr>
              <a:t>ETG Ludwigsburg - Vereinsversammlung 2017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323528" y="1744663"/>
            <a:ext cx="8280920" cy="485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de-DE" sz="2800" dirty="0">
              <a:solidFill>
                <a:srgbClr val="007635"/>
              </a:solidFill>
              <a:latin typeface="Corbel" pitchFamily="34" charset="0"/>
              <a:cs typeface="+mn-cs"/>
            </a:endParaRPr>
          </a:p>
        </p:txBody>
      </p:sp>
      <p:sp>
        <p:nvSpPr>
          <p:cNvPr id="10" name="Datumsplatzhalter 5"/>
          <p:cNvSpPr>
            <a:spLocks noGrp="1"/>
          </p:cNvSpPr>
          <p:nvPr>
            <p:ph type="dt" sz="half" idx="10"/>
          </p:nvPr>
        </p:nvSpPr>
        <p:spPr>
          <a:xfrm>
            <a:off x="7884368" y="6570663"/>
            <a:ext cx="1259632" cy="2873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18. März 2017</a:t>
            </a:r>
            <a:endParaRPr lang="de-DE" dirty="0"/>
          </a:p>
        </p:txBody>
      </p:sp>
      <p:sp>
        <p:nvSpPr>
          <p:cNvPr id="11" name="Rectangle 36"/>
          <p:cNvSpPr>
            <a:spLocks noGrp="1" noChangeArrowheads="1"/>
          </p:cNvSpPr>
          <p:nvPr>
            <p:ph type="title"/>
          </p:nvPr>
        </p:nvSpPr>
        <p:spPr>
          <a:xfrm>
            <a:off x="179512" y="692696"/>
            <a:ext cx="7128792" cy="864096"/>
          </a:xfrm>
        </p:spPr>
        <p:txBody>
          <a:bodyPr/>
          <a:lstStyle/>
          <a:p>
            <a:pPr eaLnBrk="1" hangingPunct="1">
              <a:defRPr/>
            </a:pPr>
            <a:r>
              <a:rPr lang="de-DE" sz="4800" dirty="0" smtClean="0">
                <a:solidFill>
                  <a:srgbClr val="2B7E14"/>
                </a:solidFill>
              </a:rPr>
              <a:t>Vereinsversammlung  2017</a:t>
            </a:r>
          </a:p>
        </p:txBody>
      </p:sp>
      <p:sp>
        <p:nvSpPr>
          <p:cNvPr id="12" name="Inhaltsplatzhalter 8"/>
          <p:cNvSpPr>
            <a:spLocks noGrp="1"/>
          </p:cNvSpPr>
          <p:nvPr>
            <p:ph idx="1"/>
          </p:nvPr>
        </p:nvSpPr>
        <p:spPr>
          <a:xfrm>
            <a:off x="251520" y="1484784"/>
            <a:ext cx="8640960" cy="4752528"/>
          </a:xfrm>
        </p:spPr>
        <p:txBody>
          <a:bodyPr/>
          <a:lstStyle/>
          <a:p>
            <a:pPr marL="158750" indent="-514350" eaLnBrk="1" hangingPunct="1">
              <a:buNone/>
            </a:pPr>
            <a:r>
              <a:rPr lang="de-DE" sz="2800" u="sng" dirty="0" smtClean="0">
                <a:solidFill>
                  <a:srgbClr val="007635"/>
                </a:solidFill>
              </a:rPr>
              <a:t>Bericht des Vorstandes - Themen aus </a:t>
            </a:r>
            <a:r>
              <a:rPr lang="de-DE" sz="5000" u="sng" dirty="0" smtClean="0">
                <a:solidFill>
                  <a:srgbClr val="007635"/>
                </a:solidFill>
              </a:rPr>
              <a:t>2016 </a:t>
            </a:r>
            <a:r>
              <a:rPr lang="de-DE" sz="2000" u="sng" dirty="0" smtClean="0">
                <a:solidFill>
                  <a:srgbClr val="007635"/>
                </a:solidFill>
              </a:rPr>
              <a:t>bis aktuell </a:t>
            </a:r>
            <a:endParaRPr lang="de-DE" sz="2000" dirty="0" smtClean="0">
              <a:solidFill>
                <a:srgbClr val="007635"/>
              </a:solidFill>
            </a:endParaRPr>
          </a:p>
          <a:p>
            <a:pPr marL="457200" indent="-457200"/>
            <a:r>
              <a:rPr lang="de-DE" dirty="0">
                <a:solidFill>
                  <a:srgbClr val="007635"/>
                </a:solidFill>
              </a:rPr>
              <a:t>Hauptthema 2016 </a:t>
            </a:r>
            <a:r>
              <a:rPr lang="de-DE" dirty="0" smtClean="0">
                <a:solidFill>
                  <a:srgbClr val="007635"/>
                </a:solidFill>
              </a:rPr>
              <a:t>war die Renovierung der Wohnung</a:t>
            </a:r>
            <a:br>
              <a:rPr lang="de-DE" dirty="0" smtClean="0">
                <a:solidFill>
                  <a:srgbClr val="007635"/>
                </a:solidFill>
              </a:rPr>
            </a:br>
            <a:r>
              <a:rPr lang="de-DE" dirty="0">
                <a:solidFill>
                  <a:srgbClr val="007635"/>
                </a:solidFill>
              </a:rPr>
              <a:t>(Malerarbeiten, Sanitär, </a:t>
            </a:r>
            <a:r>
              <a:rPr lang="de-DE" dirty="0" smtClean="0">
                <a:solidFill>
                  <a:srgbClr val="007635"/>
                </a:solidFill>
              </a:rPr>
              <a:t>Elektro)</a:t>
            </a:r>
          </a:p>
          <a:p>
            <a:pPr marL="457200" indent="-457200"/>
            <a:r>
              <a:rPr lang="de-DE" dirty="0" smtClean="0">
                <a:solidFill>
                  <a:srgbClr val="007635"/>
                </a:solidFill>
              </a:rPr>
              <a:t>Website wurde fertig und online gestellt </a:t>
            </a:r>
          </a:p>
          <a:p>
            <a:pPr marL="457200" indent="-457200"/>
            <a:r>
              <a:rPr lang="de-DE" dirty="0" smtClean="0">
                <a:solidFill>
                  <a:srgbClr val="007635"/>
                </a:solidFill>
              </a:rPr>
              <a:t>Anschaffungen in 2016: </a:t>
            </a:r>
            <a:br>
              <a:rPr lang="de-DE" dirty="0" smtClean="0">
                <a:solidFill>
                  <a:srgbClr val="007635"/>
                </a:solidFill>
              </a:rPr>
            </a:br>
            <a:r>
              <a:rPr lang="de-DE" dirty="0" smtClean="0">
                <a:solidFill>
                  <a:srgbClr val="007635"/>
                </a:solidFill>
              </a:rPr>
              <a:t>Heizungsthermostate, Tablet für Gottesdienst, Abdeckung für Mischpult, </a:t>
            </a:r>
            <a:r>
              <a:rPr lang="de-DE" dirty="0" err="1" smtClean="0">
                <a:solidFill>
                  <a:srgbClr val="007635"/>
                </a:solidFill>
              </a:rPr>
              <a:t>Beamer</a:t>
            </a:r>
            <a:r>
              <a:rPr lang="de-DE" dirty="0" smtClean="0">
                <a:solidFill>
                  <a:srgbClr val="007635"/>
                </a:solidFill>
              </a:rPr>
              <a:t> für Kinderstundenraum, Biertischgarnituren</a:t>
            </a:r>
          </a:p>
          <a:p>
            <a:pPr marL="457200" indent="-457200"/>
            <a:r>
              <a:rPr lang="de-DE" dirty="0" smtClean="0">
                <a:solidFill>
                  <a:srgbClr val="007635"/>
                </a:solidFill>
              </a:rPr>
              <a:t>Im Garten wurde der Rasen eingesät und Restarbeiten vom Gartenbauer erledigt</a:t>
            </a:r>
          </a:p>
          <a:p>
            <a:pPr marL="457200" indent="-457200"/>
            <a:r>
              <a:rPr lang="de-DE" dirty="0" smtClean="0">
                <a:solidFill>
                  <a:srgbClr val="007635"/>
                </a:solidFill>
              </a:rPr>
              <a:t>Neuer </a:t>
            </a:r>
            <a:r>
              <a:rPr lang="de-DE" dirty="0" err="1" smtClean="0">
                <a:solidFill>
                  <a:srgbClr val="007635"/>
                </a:solidFill>
              </a:rPr>
              <a:t>Gastarif</a:t>
            </a:r>
            <a:r>
              <a:rPr lang="de-DE" dirty="0" smtClean="0">
                <a:solidFill>
                  <a:srgbClr val="007635"/>
                </a:solidFill>
              </a:rPr>
              <a:t> von günstigerem Anbieter</a:t>
            </a:r>
          </a:p>
          <a:p>
            <a:pPr marL="457200" indent="-457200"/>
            <a:r>
              <a:rPr lang="de-DE" dirty="0" smtClean="0">
                <a:solidFill>
                  <a:srgbClr val="007635"/>
                </a:solidFill>
              </a:rPr>
              <a:t>Neuer Spielturm </a:t>
            </a:r>
            <a:r>
              <a:rPr lang="de-DE" dirty="0">
                <a:solidFill>
                  <a:srgbClr val="007635"/>
                </a:solidFill>
              </a:rPr>
              <a:t>für Kinder im </a:t>
            </a:r>
            <a:r>
              <a:rPr lang="de-DE" dirty="0" smtClean="0">
                <a:solidFill>
                  <a:srgbClr val="007635"/>
                </a:solidFill>
              </a:rPr>
              <a:t>UG (war Spende)</a:t>
            </a:r>
          </a:p>
        </p:txBody>
      </p:sp>
    </p:spTree>
    <p:extLst>
      <p:ext uri="{BB962C8B-B14F-4D97-AF65-F5344CB8AC3E}">
        <p14:creationId xmlns:p14="http://schemas.microsoft.com/office/powerpoint/2010/main" val="3862606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-16438" y="1988840"/>
            <a:ext cx="9108504" cy="3312368"/>
          </a:xfrm>
        </p:spPr>
        <p:txBody>
          <a:bodyPr/>
          <a:lstStyle/>
          <a:p>
            <a:pPr algn="ctr">
              <a:buNone/>
            </a:pPr>
            <a:r>
              <a:rPr lang="de-DE" sz="6600" dirty="0" smtClean="0">
                <a:solidFill>
                  <a:srgbClr val="007635"/>
                </a:solidFill>
              </a:rPr>
              <a:t>Bilder </a:t>
            </a:r>
            <a:r>
              <a:rPr lang="de-DE" sz="6600" dirty="0" smtClean="0">
                <a:solidFill>
                  <a:srgbClr val="007635"/>
                </a:solidFill>
              </a:rPr>
              <a:t>Renovierung </a:t>
            </a:r>
          </a:p>
          <a:p>
            <a:pPr algn="ctr">
              <a:buNone/>
            </a:pPr>
            <a:r>
              <a:rPr lang="de-DE" sz="6600" dirty="0" smtClean="0">
                <a:solidFill>
                  <a:srgbClr val="007635"/>
                </a:solidFill>
              </a:rPr>
              <a:t>der Wohnung in 2016</a:t>
            </a:r>
            <a:endParaRPr lang="de-DE" sz="6600" dirty="0" smtClean="0">
              <a:solidFill>
                <a:srgbClr val="007635"/>
              </a:solidFill>
            </a:endParaRP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512" y="6597650"/>
            <a:ext cx="5113337" cy="260350"/>
          </a:xfrm>
          <a:noFill/>
        </p:spPr>
        <p:txBody>
          <a:bodyPr/>
          <a:lstStyle/>
          <a:p>
            <a:r>
              <a:rPr lang="de-DE" dirty="0" smtClean="0">
                <a:cs typeface="Arial" charset="0"/>
              </a:rPr>
              <a:t>ETG Ludwigsburg - Vereinsversammlung 2017</a:t>
            </a:r>
          </a:p>
        </p:txBody>
      </p:sp>
      <p:sp>
        <p:nvSpPr>
          <p:cNvPr id="14" name="Datumsplatzhalter 5"/>
          <p:cNvSpPr>
            <a:spLocks noGrp="1"/>
          </p:cNvSpPr>
          <p:nvPr>
            <p:ph type="dt" sz="half" idx="10"/>
          </p:nvPr>
        </p:nvSpPr>
        <p:spPr>
          <a:xfrm>
            <a:off x="7884368" y="6570663"/>
            <a:ext cx="1259632" cy="2873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18. März 2017</a:t>
            </a:r>
            <a:endParaRPr lang="de-DE" dirty="0"/>
          </a:p>
        </p:txBody>
      </p:sp>
      <p:sp>
        <p:nvSpPr>
          <p:cNvPr id="10" name="Rectangle 36"/>
          <p:cNvSpPr>
            <a:spLocks noGrp="1" noChangeArrowheads="1"/>
          </p:cNvSpPr>
          <p:nvPr>
            <p:ph type="title"/>
          </p:nvPr>
        </p:nvSpPr>
        <p:spPr>
          <a:xfrm>
            <a:off x="179512" y="692696"/>
            <a:ext cx="7128792" cy="864096"/>
          </a:xfrm>
        </p:spPr>
        <p:txBody>
          <a:bodyPr/>
          <a:lstStyle/>
          <a:p>
            <a:pPr eaLnBrk="1" hangingPunct="1">
              <a:defRPr/>
            </a:pPr>
            <a:r>
              <a:rPr lang="de-DE" sz="4800" dirty="0" smtClean="0">
                <a:solidFill>
                  <a:srgbClr val="2B7E14"/>
                </a:solidFill>
              </a:rPr>
              <a:t>Vereinsversammlung  2017</a:t>
            </a:r>
          </a:p>
        </p:txBody>
      </p:sp>
    </p:spTree>
    <p:extLst>
      <p:ext uri="{BB962C8B-B14F-4D97-AF65-F5344CB8AC3E}">
        <p14:creationId xmlns:p14="http://schemas.microsoft.com/office/powerpoint/2010/main" val="635062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19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19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685" y="920071"/>
            <a:ext cx="7055768" cy="529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19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19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rlage_PowerPoint_ETG_LB">
  <a:themeElements>
    <a:clrScheme name="Campus_Heilbronn+Thema_V270409 1">
      <a:dk1>
        <a:srgbClr val="000000"/>
      </a:dk1>
      <a:lt1>
        <a:srgbClr val="FFFFFF"/>
      </a:lt1>
      <a:dk2>
        <a:srgbClr val="808080"/>
      </a:dk2>
      <a:lt2>
        <a:srgbClr val="808080"/>
      </a:lt2>
      <a:accent1>
        <a:srgbClr val="0075B9"/>
      </a:accent1>
      <a:accent2>
        <a:srgbClr val="E3A716"/>
      </a:accent2>
      <a:accent3>
        <a:srgbClr val="FFFFFF"/>
      </a:accent3>
      <a:accent4>
        <a:srgbClr val="000000"/>
      </a:accent4>
      <a:accent5>
        <a:srgbClr val="AABDD9"/>
      </a:accent5>
      <a:accent6>
        <a:srgbClr val="CE9713"/>
      </a:accent6>
      <a:hlink>
        <a:srgbClr val="C1003C"/>
      </a:hlink>
      <a:folHlink>
        <a:srgbClr val="4FAAD8"/>
      </a:folHlink>
    </a:clrScheme>
    <a:fontScheme name="Campus_Heilbronn+Thema_V27040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mpus_Heilbronn+Thema_V270409 1">
        <a:dk1>
          <a:srgbClr val="000000"/>
        </a:dk1>
        <a:lt1>
          <a:srgbClr val="FFFFFF"/>
        </a:lt1>
        <a:dk2>
          <a:srgbClr val="808080"/>
        </a:dk2>
        <a:lt2>
          <a:srgbClr val="808080"/>
        </a:lt2>
        <a:accent1>
          <a:srgbClr val="0075B9"/>
        </a:accent1>
        <a:accent2>
          <a:srgbClr val="E3A716"/>
        </a:accent2>
        <a:accent3>
          <a:srgbClr val="FFFFFF"/>
        </a:accent3>
        <a:accent4>
          <a:srgbClr val="000000"/>
        </a:accent4>
        <a:accent5>
          <a:srgbClr val="AABDD9"/>
        </a:accent5>
        <a:accent6>
          <a:srgbClr val="CE9713"/>
        </a:accent6>
        <a:hlink>
          <a:srgbClr val="C1003C"/>
        </a:hlink>
        <a:folHlink>
          <a:srgbClr val="4FAAD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Vorlage_PowerPoint_ETG_LB</Template>
  <TotalTime>0</TotalTime>
  <Words>499</Words>
  <Application>Microsoft Office PowerPoint</Application>
  <PresentationFormat>Bildschirmpräsentation (4:3)</PresentationFormat>
  <Paragraphs>227</Paragraphs>
  <Slides>35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36" baseType="lpstr">
      <vt:lpstr>Vorlage_PowerPoint_ETG_LB</vt:lpstr>
      <vt:lpstr>PowerPoint-Präsentation</vt:lpstr>
      <vt:lpstr>Vereinsversammlung  2017</vt:lpstr>
      <vt:lpstr>PowerPoint-Präsentation</vt:lpstr>
      <vt:lpstr>Vereinsversammlung  2017</vt:lpstr>
      <vt:lpstr>Vereinsversammlung  2017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Vereinsversammlung  2017</vt:lpstr>
      <vt:lpstr>Vereinsversammlung  2017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Vereinsversammlung  2017</vt:lpstr>
      <vt:lpstr>PowerPoint-Präsentation</vt:lpstr>
      <vt:lpstr>Vereinsversammlung  2017</vt:lpstr>
      <vt:lpstr>Vereinsversammlung  2017</vt:lpstr>
      <vt:lpstr>Vereinsversammlung  2017</vt:lpstr>
      <vt:lpstr>Vereinsversammlung  2017</vt:lpstr>
      <vt:lpstr>Vereinsversammlung  2017</vt:lpstr>
      <vt:lpstr>Vereinsversammlung  2017</vt:lpstr>
      <vt:lpstr>Vereinsversammlung  2017</vt:lpstr>
      <vt:lpstr>Vereinsversammlung  2017</vt:lpstr>
      <vt:lpstr>Vereinsversammlung  2017</vt:lpstr>
      <vt:lpstr>Vereinsversammlung  2017</vt:lpstr>
    </vt:vector>
  </TitlesOfParts>
  <Company>Hochschule Heilbronn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Bekanntmachungen</dc:title>
  <dc:creator>Mathias</dc:creator>
  <cp:lastModifiedBy>HPJT</cp:lastModifiedBy>
  <cp:revision>245</cp:revision>
  <dcterms:created xsi:type="dcterms:W3CDTF">2011-02-20T06:48:44Z</dcterms:created>
  <dcterms:modified xsi:type="dcterms:W3CDTF">2017-03-15T21:48:32Z</dcterms:modified>
</cp:coreProperties>
</file>